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4"/>
    <p:sldMasterId id="2147483698" r:id="rId5"/>
  </p:sldMasterIdLst>
  <p:notesMasterIdLst>
    <p:notesMasterId r:id="rId48"/>
  </p:notesMasterIdLst>
  <p:sldIdLst>
    <p:sldId id="5459" r:id="rId6"/>
    <p:sldId id="266" r:id="rId7"/>
    <p:sldId id="5494" r:id="rId8"/>
    <p:sldId id="5510" r:id="rId9"/>
    <p:sldId id="5533" r:id="rId10"/>
    <p:sldId id="5511" r:id="rId11"/>
    <p:sldId id="5512" r:id="rId12"/>
    <p:sldId id="5513" r:id="rId13"/>
    <p:sldId id="5514" r:id="rId14"/>
    <p:sldId id="5515" r:id="rId15"/>
    <p:sldId id="5528" r:id="rId16"/>
    <p:sldId id="5530" r:id="rId17"/>
    <p:sldId id="5529" r:id="rId18"/>
    <p:sldId id="5534" r:id="rId19"/>
    <p:sldId id="5505" r:id="rId20"/>
    <p:sldId id="5517" r:id="rId21"/>
    <p:sldId id="5518" r:id="rId22"/>
    <p:sldId id="5490" r:id="rId23"/>
    <p:sldId id="5519" r:id="rId24"/>
    <p:sldId id="5531" r:id="rId25"/>
    <p:sldId id="5520" r:id="rId26"/>
    <p:sldId id="5495" r:id="rId27"/>
    <p:sldId id="5508" r:id="rId28"/>
    <p:sldId id="5496" r:id="rId29"/>
    <p:sldId id="5497" r:id="rId30"/>
    <p:sldId id="5506" r:id="rId31"/>
    <p:sldId id="5498" r:id="rId32"/>
    <p:sldId id="5521" r:id="rId33"/>
    <p:sldId id="5499" r:id="rId34"/>
    <p:sldId id="2146" r:id="rId35"/>
    <p:sldId id="5535" r:id="rId36"/>
    <p:sldId id="5501" r:id="rId37"/>
    <p:sldId id="5502" r:id="rId38"/>
    <p:sldId id="5503" r:id="rId39"/>
    <p:sldId id="5504" r:id="rId40"/>
    <p:sldId id="5522" r:id="rId41"/>
    <p:sldId id="5524" r:id="rId42"/>
    <p:sldId id="5525" r:id="rId43"/>
    <p:sldId id="5526" r:id="rId44"/>
    <p:sldId id="5532" r:id="rId45"/>
    <p:sldId id="5527" r:id="rId46"/>
    <p:sldId id="5493"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a:srgbClr val="FFCC66"/>
    <a:srgbClr val="006F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018" autoAdjust="0"/>
    <p:restoredTop sz="94660"/>
  </p:normalViewPr>
  <p:slideViewPr>
    <p:cSldViewPr snapToGrid="0">
      <p:cViewPr varScale="1">
        <p:scale>
          <a:sx n="85" d="100"/>
          <a:sy n="85" d="100"/>
        </p:scale>
        <p:origin x="120" y="768"/>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3CD9A4-801B-214E-8509-988E4C375C92}" type="datetimeFigureOut">
              <a:rPr lang="en-US" smtClean="0"/>
              <a:t>2/24/2021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55C858-A673-2D4E-9C4D-634C769EF02B}" type="slidenum">
              <a:rPr lang="en-US" smtClean="0"/>
              <a:t>‹#›</a:t>
            </a:fld>
            <a:endParaRPr lang="en-US" dirty="0"/>
          </a:p>
        </p:txBody>
      </p:sp>
    </p:spTree>
    <p:extLst>
      <p:ext uri="{BB962C8B-B14F-4D97-AF65-F5344CB8AC3E}">
        <p14:creationId xmlns:p14="http://schemas.microsoft.com/office/powerpoint/2010/main" val="1357217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1B1E05E-1639-485D-92D3-3BC808FDEBD8}"/>
              </a:ext>
            </a:extLst>
          </p:cNvPr>
          <p:cNvSpPr/>
          <p:nvPr userDrawn="1"/>
        </p:nvSpPr>
        <p:spPr>
          <a:xfrm>
            <a:off x="1" y="0"/>
            <a:ext cx="123826" cy="6858000"/>
          </a:xfrm>
          <a:prstGeom prst="rect">
            <a:avLst/>
          </a:prstGeom>
          <a:solidFill>
            <a:srgbClr val="C2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753ED99E-65C1-43E1-BA40-C02429AAEB11}"/>
              </a:ext>
            </a:extLst>
          </p:cNvPr>
          <p:cNvSpPr/>
          <p:nvPr userDrawn="1"/>
        </p:nvSpPr>
        <p:spPr>
          <a:xfrm>
            <a:off x="166687" y="0"/>
            <a:ext cx="6667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B30D672D-CCFA-4156-840F-01CF77F7AA25}"/>
              </a:ext>
            </a:extLst>
          </p:cNvPr>
          <p:cNvPicPr>
            <a:picLocks noChangeAspect="1"/>
          </p:cNvPicPr>
          <p:nvPr userDrawn="1"/>
        </p:nvPicPr>
        <p:blipFill>
          <a:blip r:embed="rId2"/>
          <a:stretch>
            <a:fillRect/>
          </a:stretch>
        </p:blipFill>
        <p:spPr>
          <a:xfrm>
            <a:off x="605769" y="1933950"/>
            <a:ext cx="4142501" cy="4838948"/>
          </a:xfrm>
          <a:prstGeom prst="rect">
            <a:avLst/>
          </a:prstGeom>
        </p:spPr>
      </p:pic>
      <p:pic>
        <p:nvPicPr>
          <p:cNvPr id="9" name="Picture 8">
            <a:extLst>
              <a:ext uri="{FF2B5EF4-FFF2-40B4-BE49-F238E27FC236}">
                <a16:creationId xmlns:a16="http://schemas.microsoft.com/office/drawing/2014/main" id="{2DE1CDF9-435F-4F31-8E0D-52A108EF6D7C}"/>
              </a:ext>
            </a:extLst>
          </p:cNvPr>
          <p:cNvPicPr>
            <a:picLocks noChangeAspect="1"/>
          </p:cNvPicPr>
          <p:nvPr userDrawn="1"/>
        </p:nvPicPr>
        <p:blipFill>
          <a:blip r:embed="rId3"/>
          <a:stretch>
            <a:fillRect/>
          </a:stretch>
        </p:blipFill>
        <p:spPr>
          <a:xfrm>
            <a:off x="3275622" y="270238"/>
            <a:ext cx="7284078" cy="1382292"/>
          </a:xfrm>
          <a:prstGeom prst="rect">
            <a:avLst/>
          </a:prstGeom>
        </p:spPr>
      </p:pic>
      <p:pic>
        <p:nvPicPr>
          <p:cNvPr id="11" name="Picture 10">
            <a:extLst>
              <a:ext uri="{FF2B5EF4-FFF2-40B4-BE49-F238E27FC236}">
                <a16:creationId xmlns:a16="http://schemas.microsoft.com/office/drawing/2014/main" id="{1F79DCF3-68C3-4126-A15D-E634741D00B9}"/>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4905417" y="5877290"/>
            <a:ext cx="7191103" cy="77862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69892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1B1E05E-1639-485D-92D3-3BC808FDEBD8}"/>
              </a:ext>
            </a:extLst>
          </p:cNvPr>
          <p:cNvSpPr/>
          <p:nvPr userDrawn="1"/>
        </p:nvSpPr>
        <p:spPr>
          <a:xfrm>
            <a:off x="1" y="0"/>
            <a:ext cx="123826" cy="6858000"/>
          </a:xfrm>
          <a:prstGeom prst="rect">
            <a:avLst/>
          </a:prstGeom>
          <a:solidFill>
            <a:srgbClr val="C2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753ED99E-65C1-43E1-BA40-C02429AAEB11}"/>
              </a:ext>
            </a:extLst>
          </p:cNvPr>
          <p:cNvSpPr/>
          <p:nvPr userDrawn="1"/>
        </p:nvSpPr>
        <p:spPr>
          <a:xfrm>
            <a:off x="166687" y="0"/>
            <a:ext cx="6667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close up of a sign&#10;&#10;Description automatically generated">
            <a:extLst>
              <a:ext uri="{FF2B5EF4-FFF2-40B4-BE49-F238E27FC236}">
                <a16:creationId xmlns:a16="http://schemas.microsoft.com/office/drawing/2014/main" id="{B4BC74E0-31F7-48FB-A5FE-50782EAD5F3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72203" y="5905500"/>
            <a:ext cx="737708" cy="85725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09913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06686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28775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45128" y="310243"/>
            <a:ext cx="9508671" cy="1012371"/>
          </a:xfrm>
        </p:spPr>
        <p:txBody>
          <a:bodyPr/>
          <a:lstStyle>
            <a:lvl1pPr>
              <a:defRPr b="0" i="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608714" y="1616529"/>
            <a:ext cx="10745086" cy="4317603"/>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F65AE80D-536A-4836-AD67-A7A24DEBF27C}" type="datetimeFigureOut">
              <a:rPr lang="en-US" smtClean="0"/>
              <a:pPr/>
              <a:t>2/24/2021</a:t>
            </a:fld>
            <a:endParaRPr lang="en-US" dirty="0"/>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CAA95200-D3CF-4B0F-BBBB-7D483CB81E6E}" type="slidenum">
              <a:rPr lang="en-US" smtClean="0"/>
              <a:pPr/>
              <a:t>‹#›</a:t>
            </a:fld>
            <a:endParaRPr lang="en-US" dirty="0"/>
          </a:p>
        </p:txBody>
      </p:sp>
    </p:spTree>
    <p:extLst>
      <p:ext uri="{BB962C8B-B14F-4D97-AF65-F5344CB8AC3E}">
        <p14:creationId xmlns:p14="http://schemas.microsoft.com/office/powerpoint/2010/main" val="20865757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0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A05587E-07C0-4A84-9303-F731EFFEE7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64FC89C-1616-4778-BD13-08D56A9160EE}"/>
              </a:ext>
            </a:extLst>
          </p:cNvPr>
          <p:cNvSpPr>
            <a:spLocks noGrp="1"/>
          </p:cNvSpPr>
          <p:nvPr>
            <p:ph type="ctrTitle"/>
          </p:nvPr>
        </p:nvSpPr>
        <p:spPr>
          <a:xfrm>
            <a:off x="822385" y="1570457"/>
            <a:ext cx="6337540" cy="2387600"/>
          </a:xfrm>
        </p:spPr>
        <p:txBody>
          <a:bodyPr anchor="b">
            <a:normAutofit/>
          </a:bodyPr>
          <a:lstStyle>
            <a:lvl1pPr algn="l">
              <a:defRPr sz="48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7D952E15-CED6-4F16-AF4F-9201B65D423F}"/>
              </a:ext>
            </a:extLst>
          </p:cNvPr>
          <p:cNvSpPr>
            <a:spLocks noGrp="1"/>
          </p:cNvSpPr>
          <p:nvPr>
            <p:ph type="subTitle" idx="1"/>
          </p:nvPr>
        </p:nvSpPr>
        <p:spPr>
          <a:xfrm>
            <a:off x="838200" y="4093743"/>
            <a:ext cx="6321725"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a:extLst>
              <a:ext uri="{FF2B5EF4-FFF2-40B4-BE49-F238E27FC236}">
                <a16:creationId xmlns:a16="http://schemas.microsoft.com/office/drawing/2014/main" id="{0621128C-2CD4-4794-80E5-C4DFD0236AB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11172" y="5903348"/>
            <a:ext cx="765817" cy="661442"/>
          </a:xfrm>
          <a:prstGeom prst="rect">
            <a:avLst/>
          </a:prstGeom>
        </p:spPr>
      </p:pic>
    </p:spTree>
    <p:extLst>
      <p:ext uri="{BB962C8B-B14F-4D97-AF65-F5344CB8AC3E}">
        <p14:creationId xmlns:p14="http://schemas.microsoft.com/office/powerpoint/2010/main" val="13748347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04" name="Slide Number"/>
          <p:cNvSpPr txBox="1">
            <a:spLocks noGrp="1"/>
          </p:cNvSpPr>
          <p:nvPr>
            <p:ph type="sldNum" sz="quarter" idx="2"/>
          </p:nvPr>
        </p:nvSpPr>
        <p:spPr>
          <a:xfrm>
            <a:off x="5986028" y="6197650"/>
            <a:ext cx="211907" cy="216694"/>
          </a:xfrm>
          <a:prstGeom prst="rect">
            <a:avLst/>
          </a:prstGeom>
        </p:spPr>
        <p:txBody>
          <a:bodyPr lIns="64293" tIns="64293" rIns="64293" bIns="64293"/>
          <a:lstStyle>
            <a:lvl1pPr defTabSz="394335">
              <a:defRPr sz="1000"/>
            </a:lvl1pPr>
          </a:lstStyle>
          <a:p>
            <a:fld id="{86CB4B4D-7CA3-9044-876B-883B54F8677D}" type="slidenum">
              <a:t>‹#›</a:t>
            </a:fld>
            <a:endParaRPr dirty="0"/>
          </a:p>
        </p:txBody>
      </p:sp>
    </p:spTree>
    <p:extLst>
      <p:ext uri="{BB962C8B-B14F-4D97-AF65-F5344CB8AC3E}">
        <p14:creationId xmlns:p14="http://schemas.microsoft.com/office/powerpoint/2010/main" val="221150462"/>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5E4F873-4B9C-43F2-AD39-FBE3FD40581A}"/>
              </a:ext>
            </a:extLst>
          </p:cNvPr>
          <p:cNvSpPr>
            <a:spLocks noGrp="1"/>
          </p:cNvSpPr>
          <p:nvPr>
            <p:ph type="pic" sz="quarter" idx="10"/>
          </p:nvPr>
        </p:nvSpPr>
        <p:spPr>
          <a:xfrm>
            <a:off x="0" y="0"/>
            <a:ext cx="12192000" cy="6858000"/>
          </a:xfrm>
          <a:prstGeom prst="rect">
            <a:avLst/>
          </a:prstGeom>
          <a:pattFill prst="pct80">
            <a:fgClr>
              <a:schemeClr val="accent1"/>
            </a:fgClr>
            <a:bgClr>
              <a:schemeClr val="bg1"/>
            </a:bgClr>
          </a:pattFill>
        </p:spPr>
        <p:txBody>
          <a:bodyPr wrap="square" anchor="ctr">
            <a:noAutofit/>
          </a:bodyPr>
          <a:lstStyle>
            <a:lvl1pPr>
              <a:defRPr lang="en-US" sz="1600" b="0" i="0">
                <a:solidFill>
                  <a:schemeClr val="bg2"/>
                </a:solidFill>
                <a:latin typeface="Arial" panose="020B0604020202020204" pitchFamily="34" charset="0"/>
              </a:defRPr>
            </a:lvl1pPr>
          </a:lstStyle>
          <a:p>
            <a:pPr marL="0" lvl="0" indent="0" algn="ctr">
              <a:buNone/>
            </a:pPr>
            <a:endParaRPr lang="en-US" dirty="0"/>
          </a:p>
        </p:txBody>
      </p:sp>
    </p:spTree>
    <p:extLst>
      <p:ext uri="{BB962C8B-B14F-4D97-AF65-F5344CB8AC3E}">
        <p14:creationId xmlns:p14="http://schemas.microsoft.com/office/powerpoint/2010/main" val="17230190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3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F62ED-61FA-4835-BABD-87374932ADE8}"/>
              </a:ext>
            </a:extLst>
          </p:cNvPr>
          <p:cNvSpPr>
            <a:spLocks noGrp="1"/>
          </p:cNvSpPr>
          <p:nvPr>
            <p:ph type="title"/>
          </p:nvPr>
        </p:nvSpPr>
        <p:spPr>
          <a:xfrm>
            <a:off x="838200" y="365126"/>
            <a:ext cx="10515600" cy="661442"/>
          </a:xfrm>
          <a:prstGeom prst="rect">
            <a:avLst/>
          </a:prstGeom>
        </p:spPr>
        <p:txBody>
          <a:bodyPr/>
          <a:lstStyle>
            <a:lvl1pPr>
              <a:defRPr b="1" i="0">
                <a:solidFill>
                  <a:schemeClr val="accent1"/>
                </a:solidFill>
                <a:latin typeface="Arial" panose="020B0604020202020204" pitchFamily="34" charset="0"/>
              </a:defRPr>
            </a:lvl1pPr>
          </a:lstStyle>
          <a:p>
            <a:r>
              <a:rPr lang="en-US" dirty="0"/>
              <a:t>Click to edit Master title style</a:t>
            </a:r>
          </a:p>
        </p:txBody>
      </p:sp>
      <p:pic>
        <p:nvPicPr>
          <p:cNvPr id="4" name="Picture 3">
            <a:extLst>
              <a:ext uri="{FF2B5EF4-FFF2-40B4-BE49-F238E27FC236}">
                <a16:creationId xmlns:a16="http://schemas.microsoft.com/office/drawing/2014/main" id="{014423C6-626F-6C48-BAA7-50477C9D29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65552" y="5995639"/>
            <a:ext cx="765817" cy="661442"/>
          </a:xfrm>
          <a:prstGeom prst="rect">
            <a:avLst/>
          </a:prstGeom>
        </p:spPr>
      </p:pic>
    </p:spTree>
    <p:extLst>
      <p:ext uri="{BB962C8B-B14F-4D97-AF65-F5344CB8AC3E}">
        <p14:creationId xmlns:p14="http://schemas.microsoft.com/office/powerpoint/2010/main" val="39574525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2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9B90FE-15F3-D843-8C18-B028CF28739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65552" y="5995639"/>
            <a:ext cx="765817" cy="661442"/>
          </a:xfrm>
          <a:prstGeom prst="rect">
            <a:avLst/>
          </a:prstGeom>
        </p:spPr>
      </p:pic>
      <p:sp>
        <p:nvSpPr>
          <p:cNvPr id="11" name="Picture Placeholder 10">
            <a:extLst>
              <a:ext uri="{FF2B5EF4-FFF2-40B4-BE49-F238E27FC236}">
                <a16:creationId xmlns:a16="http://schemas.microsoft.com/office/drawing/2014/main" id="{7E566159-B50A-C449-8DA3-2634DEE21500}"/>
              </a:ext>
            </a:extLst>
          </p:cNvPr>
          <p:cNvSpPr>
            <a:spLocks noGrp="1"/>
          </p:cNvSpPr>
          <p:nvPr>
            <p:ph type="pic" sz="quarter" idx="10" hasCustomPrompt="1"/>
          </p:nvPr>
        </p:nvSpPr>
        <p:spPr>
          <a:xfrm>
            <a:off x="6463727" y="749507"/>
            <a:ext cx="5012520" cy="4547082"/>
          </a:xfrm>
          <a:custGeom>
            <a:avLst/>
            <a:gdLst>
              <a:gd name="connsiteX0" fmla="*/ 663976 w 5718987"/>
              <a:gd name="connsiteY0" fmla="*/ 0 h 5187950"/>
              <a:gd name="connsiteX1" fmla="*/ 5055015 w 5718987"/>
              <a:gd name="connsiteY1" fmla="*/ 0 h 5187950"/>
              <a:gd name="connsiteX2" fmla="*/ 5108478 w 5718987"/>
              <a:gd name="connsiteY2" fmla="*/ 13747 h 5187950"/>
              <a:gd name="connsiteX3" fmla="*/ 5714504 w 5718987"/>
              <a:gd name="connsiteY3" fmla="*/ 754739 h 5187950"/>
              <a:gd name="connsiteX4" fmla="*/ 5718987 w 5718987"/>
              <a:gd name="connsiteY4" fmla="*/ 843519 h 5187950"/>
              <a:gd name="connsiteX5" fmla="*/ 5718987 w 5718987"/>
              <a:gd name="connsiteY5" fmla="*/ 4319114 h 5187950"/>
              <a:gd name="connsiteX6" fmla="*/ 5714504 w 5718987"/>
              <a:gd name="connsiteY6" fmla="*/ 4407895 h 5187950"/>
              <a:gd name="connsiteX7" fmla="*/ 4850095 w 5718987"/>
              <a:gd name="connsiteY7" fmla="*/ 5187950 h 5187950"/>
              <a:gd name="connsiteX8" fmla="*/ 868895 w 5718987"/>
              <a:gd name="connsiteY8" fmla="*/ 5187950 h 5187950"/>
              <a:gd name="connsiteX9" fmla="*/ 0 w 5718987"/>
              <a:gd name="connsiteY9" fmla="*/ 4319055 h 5187950"/>
              <a:gd name="connsiteX10" fmla="*/ 0 w 5718987"/>
              <a:gd name="connsiteY10" fmla="*/ 843578 h 5187950"/>
              <a:gd name="connsiteX11" fmla="*/ 610513 w 5718987"/>
              <a:gd name="connsiteY11" fmla="*/ 13747 h 518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18987" h="5187950">
                <a:moveTo>
                  <a:pt x="663976" y="0"/>
                </a:moveTo>
                <a:lnTo>
                  <a:pt x="5055015" y="0"/>
                </a:lnTo>
                <a:lnTo>
                  <a:pt x="5108478" y="13747"/>
                </a:lnTo>
                <a:cubicBezTo>
                  <a:pt x="5434970" y="115297"/>
                  <a:pt x="5678907" y="404222"/>
                  <a:pt x="5714504" y="754739"/>
                </a:cubicBezTo>
                <a:lnTo>
                  <a:pt x="5718987" y="843519"/>
                </a:lnTo>
                <a:lnTo>
                  <a:pt x="5718987" y="4319114"/>
                </a:lnTo>
                <a:lnTo>
                  <a:pt x="5714504" y="4407895"/>
                </a:lnTo>
                <a:cubicBezTo>
                  <a:pt x="5670008" y="4846040"/>
                  <a:pt x="5299980" y="5187950"/>
                  <a:pt x="4850095" y="5187950"/>
                </a:cubicBezTo>
                <a:lnTo>
                  <a:pt x="868895" y="5187950"/>
                </a:lnTo>
                <a:cubicBezTo>
                  <a:pt x="389018" y="5187950"/>
                  <a:pt x="0" y="4798932"/>
                  <a:pt x="0" y="4319055"/>
                </a:cubicBezTo>
                <a:lnTo>
                  <a:pt x="0" y="843578"/>
                </a:lnTo>
                <a:cubicBezTo>
                  <a:pt x="0" y="453678"/>
                  <a:pt x="256813" y="123759"/>
                  <a:pt x="610513" y="13747"/>
                </a:cubicBezTo>
                <a:close/>
              </a:path>
            </a:pathLst>
          </a:custGeom>
          <a:ln w="381000">
            <a:solidFill>
              <a:schemeClr val="accent1"/>
            </a:solidFill>
          </a:ln>
        </p:spPr>
        <p:txBody>
          <a:bodyPr wrap="square">
            <a:noAutofit/>
          </a:bodyPr>
          <a:lstStyle/>
          <a:p>
            <a:r>
              <a:rPr lang="en-US" dirty="0"/>
              <a:t>Picture</a:t>
            </a:r>
          </a:p>
        </p:txBody>
      </p:sp>
    </p:spTree>
    <p:extLst>
      <p:ext uri="{BB962C8B-B14F-4D97-AF65-F5344CB8AC3E}">
        <p14:creationId xmlns:p14="http://schemas.microsoft.com/office/powerpoint/2010/main" val="24614378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9178178-AC66-4731-964A-3B583AB6B8A8}"/>
              </a:ext>
            </a:extLst>
          </p:cNvPr>
          <p:cNvSpPr>
            <a:spLocks noGrp="1"/>
          </p:cNvSpPr>
          <p:nvPr>
            <p:ph type="pic" sz="quarter" idx="10"/>
          </p:nvPr>
        </p:nvSpPr>
        <p:spPr>
          <a:xfrm>
            <a:off x="1" y="0"/>
            <a:ext cx="8101262" cy="6858000"/>
          </a:xfrm>
          <a:custGeom>
            <a:avLst/>
            <a:gdLst>
              <a:gd name="connsiteX0" fmla="*/ 0 w 8101262"/>
              <a:gd name="connsiteY0" fmla="*/ 0 h 6858000"/>
              <a:gd name="connsiteX1" fmla="*/ 8101262 w 8101262"/>
              <a:gd name="connsiteY1" fmla="*/ 0 h 6858000"/>
              <a:gd name="connsiteX2" fmla="*/ 8101262 w 8101262"/>
              <a:gd name="connsiteY2" fmla="*/ 6858000 h 6858000"/>
              <a:gd name="connsiteX3" fmla="*/ 0 w 810126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01262" h="6858000">
                <a:moveTo>
                  <a:pt x="0" y="0"/>
                </a:moveTo>
                <a:lnTo>
                  <a:pt x="8101262" y="0"/>
                </a:lnTo>
                <a:lnTo>
                  <a:pt x="8101262" y="6858000"/>
                </a:lnTo>
                <a:lnTo>
                  <a:pt x="0" y="6858000"/>
                </a:lnTo>
                <a:close/>
              </a:path>
            </a:pathLst>
          </a:custGeom>
          <a:pattFill prst="pct80">
            <a:fgClr>
              <a:schemeClr val="accent1"/>
            </a:fgClr>
            <a:bgClr>
              <a:schemeClr val="bg1"/>
            </a:bgClr>
          </a:pattFill>
        </p:spPr>
        <p:txBody>
          <a:bodyPr wrap="square" anchor="ctr">
            <a:noAutofit/>
          </a:bodyPr>
          <a:lstStyle>
            <a:lvl1pPr>
              <a:defRPr lang="en-US" sz="1600" b="0" i="0">
                <a:solidFill>
                  <a:schemeClr val="bg2"/>
                </a:solidFill>
                <a:latin typeface="Arial" panose="020B0604020202020204" pitchFamily="34" charset="0"/>
              </a:defRPr>
            </a:lvl1pPr>
          </a:lstStyle>
          <a:p>
            <a:pPr marL="0" lvl="0" indent="0" algn="ctr">
              <a:buNone/>
            </a:pPr>
            <a:endParaRPr lang="en-US" dirty="0"/>
          </a:p>
        </p:txBody>
      </p:sp>
      <p:pic>
        <p:nvPicPr>
          <p:cNvPr id="3" name="Picture 2">
            <a:extLst>
              <a:ext uri="{FF2B5EF4-FFF2-40B4-BE49-F238E27FC236}">
                <a16:creationId xmlns:a16="http://schemas.microsoft.com/office/drawing/2014/main" id="{B8B40348-A39A-1949-AA48-D81AADB6B1C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65552" y="5995639"/>
            <a:ext cx="765817" cy="661442"/>
          </a:xfrm>
          <a:prstGeom prst="rect">
            <a:avLst/>
          </a:prstGeom>
        </p:spPr>
      </p:pic>
    </p:spTree>
    <p:extLst>
      <p:ext uri="{BB962C8B-B14F-4D97-AF65-F5344CB8AC3E}">
        <p14:creationId xmlns:p14="http://schemas.microsoft.com/office/powerpoint/2010/main" val="3330546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9C556D-720B-4AD1-9C48-5566AEC7BE6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33051"/>
            <a:ext cx="12192000" cy="1320099"/>
          </a:xfrm>
          <a:prstGeom prst="rect">
            <a:avLst/>
          </a:prstGeom>
        </p:spPr>
      </p:pic>
      <p:pic>
        <p:nvPicPr>
          <p:cNvPr id="2" name="Picture 1">
            <a:extLst>
              <a:ext uri="{FF2B5EF4-FFF2-40B4-BE49-F238E27FC236}">
                <a16:creationId xmlns:a16="http://schemas.microsoft.com/office/drawing/2014/main" id="{EBF933E4-03A9-4F68-BE8A-3283A6B58877}"/>
              </a:ext>
            </a:extLst>
          </p:cNvPr>
          <p:cNvPicPr>
            <a:picLocks noChangeAspect="1"/>
          </p:cNvPicPr>
          <p:nvPr userDrawn="1"/>
        </p:nvPicPr>
        <p:blipFill>
          <a:blip r:embed="rId3"/>
          <a:stretch>
            <a:fillRect/>
          </a:stretch>
        </p:blipFill>
        <p:spPr>
          <a:xfrm>
            <a:off x="5649300" y="4839221"/>
            <a:ext cx="3913341" cy="2062847"/>
          </a:xfrm>
          <a:prstGeom prst="rect">
            <a:avLst/>
          </a:prstGeom>
        </p:spPr>
      </p:pic>
    </p:spTree>
    <p:extLst>
      <p:ext uri="{BB962C8B-B14F-4D97-AF65-F5344CB8AC3E}">
        <p14:creationId xmlns:p14="http://schemas.microsoft.com/office/powerpoint/2010/main" val="35953763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5E72BE-EBA0-9B4E-8350-0681AE07A8FB}"/>
              </a:ext>
            </a:extLst>
          </p:cNvPr>
          <p:cNvSpPr/>
          <p:nvPr userDrawn="1"/>
        </p:nvSpPr>
        <p:spPr>
          <a:xfrm>
            <a:off x="-13252" y="0"/>
            <a:ext cx="7129669"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FEDF5B8-5726-CF4D-BB80-992FC1E2C6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65552" y="5995639"/>
            <a:ext cx="765817" cy="661442"/>
          </a:xfrm>
          <a:prstGeom prst="rect">
            <a:avLst/>
          </a:prstGeom>
        </p:spPr>
      </p:pic>
    </p:spTree>
    <p:extLst>
      <p:ext uri="{BB962C8B-B14F-4D97-AF65-F5344CB8AC3E}">
        <p14:creationId xmlns:p14="http://schemas.microsoft.com/office/powerpoint/2010/main" val="39534561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5E72BE-EBA0-9B4E-8350-0681AE07A8FB}"/>
              </a:ext>
            </a:extLst>
          </p:cNvPr>
          <p:cNvSpPr/>
          <p:nvPr userDrawn="1"/>
        </p:nvSpPr>
        <p:spPr>
          <a:xfrm>
            <a:off x="-13252" y="0"/>
            <a:ext cx="2681501"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9DBF0A56-8BC7-4E45-B48F-74B43C6FD184}"/>
              </a:ext>
            </a:extLst>
          </p:cNvPr>
          <p:cNvSpPr>
            <a:spLocks noGrp="1"/>
          </p:cNvSpPr>
          <p:nvPr>
            <p:ph type="body" sz="quarter" idx="10"/>
          </p:nvPr>
        </p:nvSpPr>
        <p:spPr>
          <a:xfrm>
            <a:off x="2953063" y="1228725"/>
            <a:ext cx="8978588" cy="4437063"/>
          </a:xfrm>
          <a:prstGeom prst="rect">
            <a:avLst/>
          </a:prstGeom>
        </p:spPr>
        <p:txBody>
          <a:bodyPr/>
          <a:lstStyle>
            <a:lvl1pPr marL="0" indent="0">
              <a:buNone/>
              <a:defRPr sz="2200">
                <a:solidFill>
                  <a:srgbClr val="333333"/>
                </a:solidFill>
                <a:latin typeface="Arial" panose="020B0604020202020204" pitchFamily="34" charset="0"/>
                <a:cs typeface="Arial" panose="020B0604020202020204" pitchFamily="34" charset="0"/>
              </a:defRPr>
            </a:lvl1pPr>
            <a:lvl2pPr marL="457200" indent="0">
              <a:buNone/>
              <a:defRPr sz="2200">
                <a:solidFill>
                  <a:srgbClr val="333333"/>
                </a:solidFill>
                <a:latin typeface="Arial" panose="020B0604020202020204" pitchFamily="34" charset="0"/>
                <a:cs typeface="Arial" panose="020B0604020202020204" pitchFamily="34" charset="0"/>
              </a:defRPr>
            </a:lvl2pPr>
            <a:lvl3pPr marL="914400" indent="0">
              <a:buNone/>
              <a:defRPr sz="2200">
                <a:solidFill>
                  <a:srgbClr val="333333"/>
                </a:solidFill>
                <a:latin typeface="Arial" panose="020B0604020202020204" pitchFamily="34" charset="0"/>
                <a:cs typeface="Arial" panose="020B0604020202020204" pitchFamily="34" charset="0"/>
              </a:defRPr>
            </a:lvl3pPr>
            <a:lvl4pPr marL="1371600" indent="0">
              <a:buNone/>
              <a:defRPr sz="2200">
                <a:solidFill>
                  <a:srgbClr val="333333"/>
                </a:solidFill>
                <a:latin typeface="Arial" panose="020B0604020202020204" pitchFamily="34" charset="0"/>
                <a:cs typeface="Arial" panose="020B0604020202020204" pitchFamily="34" charset="0"/>
              </a:defRPr>
            </a:lvl4pPr>
            <a:lvl5pPr marL="1828800" indent="0">
              <a:buNone/>
              <a:defRPr sz="2200">
                <a:solidFill>
                  <a:srgbClr val="333333"/>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a:extLst>
              <a:ext uri="{FF2B5EF4-FFF2-40B4-BE49-F238E27FC236}">
                <a16:creationId xmlns:a16="http://schemas.microsoft.com/office/drawing/2014/main" id="{58050912-A522-4F47-90F5-36B39F2D5215}"/>
              </a:ext>
            </a:extLst>
          </p:cNvPr>
          <p:cNvSpPr>
            <a:spLocks noGrp="1"/>
          </p:cNvSpPr>
          <p:nvPr>
            <p:ph type="title"/>
          </p:nvPr>
        </p:nvSpPr>
        <p:spPr>
          <a:xfrm>
            <a:off x="2953062" y="365125"/>
            <a:ext cx="8978307" cy="533749"/>
          </a:xfrm>
          <a:prstGeom prst="rect">
            <a:avLst/>
          </a:prstGeom>
        </p:spPr>
        <p:txBody>
          <a:bodyPr/>
          <a:lstStyle>
            <a:lvl1pPr>
              <a:defRPr b="1">
                <a:solidFill>
                  <a:schemeClr val="accent1"/>
                </a:solidFill>
                <a:latin typeface="Arial" panose="020B0604020202020204" pitchFamily="34" charset="0"/>
                <a:cs typeface="Arial" panose="020B0604020202020204" pitchFamily="34" charset="0"/>
              </a:defRPr>
            </a:lvl1pPr>
          </a:lstStyle>
          <a:p>
            <a:r>
              <a:rPr lang="en-US"/>
              <a:t>Click to edit Master title style</a:t>
            </a:r>
          </a:p>
        </p:txBody>
      </p:sp>
      <p:pic>
        <p:nvPicPr>
          <p:cNvPr id="7" name="Picture 6" descr="A picture containing drawing&#10;&#10;Description automatically generated">
            <a:extLst>
              <a:ext uri="{FF2B5EF4-FFF2-40B4-BE49-F238E27FC236}">
                <a16:creationId xmlns:a16="http://schemas.microsoft.com/office/drawing/2014/main" id="{4025AA04-6574-E747-96AE-AAFFE437AD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3056843" y="2235776"/>
            <a:ext cx="7326807" cy="2386446"/>
          </a:xfrm>
          <a:prstGeom prst="rect">
            <a:avLst/>
          </a:prstGeom>
        </p:spPr>
      </p:pic>
    </p:spTree>
    <p:extLst>
      <p:ext uri="{BB962C8B-B14F-4D97-AF65-F5344CB8AC3E}">
        <p14:creationId xmlns:p14="http://schemas.microsoft.com/office/powerpoint/2010/main" val="16383903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AE868B-F327-334D-A8F2-2480AC9DCD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65552" y="5995639"/>
            <a:ext cx="765817" cy="661442"/>
          </a:xfrm>
          <a:prstGeom prst="rect">
            <a:avLst/>
          </a:prstGeom>
        </p:spPr>
      </p:pic>
      <p:sp>
        <p:nvSpPr>
          <p:cNvPr id="11" name="Rectangle 10">
            <a:extLst>
              <a:ext uri="{FF2B5EF4-FFF2-40B4-BE49-F238E27FC236}">
                <a16:creationId xmlns:a16="http://schemas.microsoft.com/office/drawing/2014/main" id="{483BE2A8-68E6-8E40-8B39-5E1262821E58}"/>
              </a:ext>
            </a:extLst>
          </p:cNvPr>
          <p:cNvSpPr/>
          <p:nvPr userDrawn="1"/>
        </p:nvSpPr>
        <p:spPr>
          <a:xfrm>
            <a:off x="-1" y="-304800"/>
            <a:ext cx="12192000" cy="7162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Picture Placeholder 2">
            <a:extLst>
              <a:ext uri="{FF2B5EF4-FFF2-40B4-BE49-F238E27FC236}">
                <a16:creationId xmlns:a16="http://schemas.microsoft.com/office/drawing/2014/main" id="{A7FB8013-3FBE-B144-B640-9E82DB708813}"/>
              </a:ext>
            </a:extLst>
          </p:cNvPr>
          <p:cNvSpPr>
            <a:spLocks noGrp="1"/>
          </p:cNvSpPr>
          <p:nvPr>
            <p:ph type="pic" sz="quarter" idx="10"/>
          </p:nvPr>
        </p:nvSpPr>
        <p:spPr>
          <a:xfrm>
            <a:off x="-1" y="-321733"/>
            <a:ext cx="7884827" cy="7196666"/>
          </a:xfrm>
          <a:prstGeom prst="rect">
            <a:avLst/>
          </a:prstGeom>
          <a:pattFill prst="pct5">
            <a:fgClr>
              <a:schemeClr val="accent1"/>
            </a:fgClr>
            <a:bgClr>
              <a:schemeClr val="bg1"/>
            </a:bgClr>
          </a:pattFill>
        </p:spPr>
        <p:txBody>
          <a:bodyPr/>
          <a:lstStyle/>
          <a:p>
            <a:endParaRPr lang="en-US"/>
          </a:p>
        </p:txBody>
      </p:sp>
      <p:sp>
        <p:nvSpPr>
          <p:cNvPr id="5" name="Text Placeholder 4">
            <a:extLst>
              <a:ext uri="{FF2B5EF4-FFF2-40B4-BE49-F238E27FC236}">
                <a16:creationId xmlns:a16="http://schemas.microsoft.com/office/drawing/2014/main" id="{B18CAEA0-79D8-A646-B360-38D847F2B5F9}"/>
              </a:ext>
            </a:extLst>
          </p:cNvPr>
          <p:cNvSpPr>
            <a:spLocks noGrp="1"/>
          </p:cNvSpPr>
          <p:nvPr>
            <p:ph type="body" sz="quarter" idx="11"/>
          </p:nvPr>
        </p:nvSpPr>
        <p:spPr>
          <a:xfrm>
            <a:off x="8277081" y="2362200"/>
            <a:ext cx="3522662" cy="1828800"/>
          </a:xfrm>
          <a:prstGeom prst="rect">
            <a:avLst/>
          </a:prstGeom>
        </p:spPr>
        <p:txBody>
          <a:bodyPr/>
          <a:lstStyle>
            <a:lvl1pPr marL="0" indent="0">
              <a:buNone/>
              <a:defRPr sz="3200"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a:defRPr b="1">
                <a:solidFill>
                  <a:schemeClr val="bg1"/>
                </a:solidFill>
                <a:latin typeface="Arial" panose="020B0604020202020204" pitchFamily="34" charset="0"/>
                <a:cs typeface="Arial" panose="020B0604020202020204" pitchFamily="34" charset="0"/>
              </a:defRPr>
            </a:lvl3pPr>
            <a:lvl4pPr>
              <a:defRPr b="1">
                <a:solidFill>
                  <a:schemeClr val="bg1"/>
                </a:solidFill>
                <a:latin typeface="Arial" panose="020B0604020202020204" pitchFamily="34" charset="0"/>
                <a:cs typeface="Arial" panose="020B0604020202020204" pitchFamily="34" charset="0"/>
              </a:defRPr>
            </a:lvl4pPr>
            <a:lvl5pPr>
              <a:defRPr b="1">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1996572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F62ED-61FA-4835-BABD-87374932ADE8}"/>
              </a:ext>
            </a:extLst>
          </p:cNvPr>
          <p:cNvSpPr>
            <a:spLocks noGrp="1"/>
          </p:cNvSpPr>
          <p:nvPr>
            <p:ph type="title"/>
          </p:nvPr>
        </p:nvSpPr>
        <p:spPr>
          <a:xfrm>
            <a:off x="838200" y="365125"/>
            <a:ext cx="10515600" cy="1325563"/>
          </a:xfrm>
          <a:prstGeom prst="rect">
            <a:avLst/>
          </a:prstGeom>
        </p:spPr>
        <p:txBody>
          <a:bodyPr/>
          <a:lstStyle>
            <a:lvl1pPr>
              <a:defRPr b="1" i="0">
                <a:latin typeface="Arial" panose="020B0604020202020204" pitchFamily="34" charset="0"/>
              </a:defRPr>
            </a:lvl1pPr>
          </a:lstStyle>
          <a:p>
            <a:r>
              <a:rPr lang="en-US" dirty="0"/>
              <a:t>Click to edit Master title style</a:t>
            </a:r>
          </a:p>
        </p:txBody>
      </p:sp>
      <p:pic>
        <p:nvPicPr>
          <p:cNvPr id="4" name="Picture 3">
            <a:extLst>
              <a:ext uri="{FF2B5EF4-FFF2-40B4-BE49-F238E27FC236}">
                <a16:creationId xmlns:a16="http://schemas.microsoft.com/office/drawing/2014/main" id="{014423C6-626F-6C48-BAA7-50477C9D29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65552" y="5995639"/>
            <a:ext cx="765817" cy="661442"/>
          </a:xfrm>
          <a:prstGeom prst="rect">
            <a:avLst/>
          </a:prstGeom>
        </p:spPr>
      </p:pic>
    </p:spTree>
    <p:extLst>
      <p:ext uri="{BB962C8B-B14F-4D97-AF65-F5344CB8AC3E}">
        <p14:creationId xmlns:p14="http://schemas.microsoft.com/office/powerpoint/2010/main" val="16877845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5E4F873-4B9C-43F2-AD39-FBE3FD40581A}"/>
              </a:ext>
            </a:extLst>
          </p:cNvPr>
          <p:cNvSpPr>
            <a:spLocks noGrp="1"/>
          </p:cNvSpPr>
          <p:nvPr>
            <p:ph type="pic" sz="quarter" idx="10"/>
          </p:nvPr>
        </p:nvSpPr>
        <p:spPr>
          <a:xfrm>
            <a:off x="0" y="0"/>
            <a:ext cx="12192000" cy="6858000"/>
          </a:xfrm>
          <a:prstGeom prst="rect">
            <a:avLst/>
          </a:prstGeom>
          <a:pattFill prst="pct80">
            <a:fgClr>
              <a:schemeClr val="accent1"/>
            </a:fgClr>
            <a:bgClr>
              <a:schemeClr val="bg1"/>
            </a:bgClr>
          </a:pattFill>
        </p:spPr>
        <p:txBody>
          <a:bodyPr wrap="square" anchor="ctr">
            <a:noAutofit/>
          </a:bodyPr>
          <a:lstStyle>
            <a:lvl1pPr>
              <a:defRPr lang="en-US" sz="1600" b="0" i="0">
                <a:solidFill>
                  <a:schemeClr val="bg2"/>
                </a:solidFill>
                <a:latin typeface="Arial" panose="020B0604020202020204" pitchFamily="34" charset="0"/>
              </a:defRPr>
            </a:lvl1pPr>
          </a:lstStyle>
          <a:p>
            <a:pPr marL="0" lvl="0" indent="0" algn="ctr">
              <a:buNone/>
            </a:pPr>
            <a:endParaRPr lang="en-US" dirty="0"/>
          </a:p>
        </p:txBody>
      </p:sp>
      <p:pic>
        <p:nvPicPr>
          <p:cNvPr id="4" name="Picture 3">
            <a:extLst>
              <a:ext uri="{FF2B5EF4-FFF2-40B4-BE49-F238E27FC236}">
                <a16:creationId xmlns:a16="http://schemas.microsoft.com/office/drawing/2014/main" id="{9D099F91-4FE7-284B-B3CC-6273DC2495C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65552" y="5995639"/>
            <a:ext cx="765817" cy="661442"/>
          </a:xfrm>
          <a:prstGeom prst="rect">
            <a:avLst/>
          </a:prstGeom>
        </p:spPr>
      </p:pic>
    </p:spTree>
    <p:extLst>
      <p:ext uri="{BB962C8B-B14F-4D97-AF65-F5344CB8AC3E}">
        <p14:creationId xmlns:p14="http://schemas.microsoft.com/office/powerpoint/2010/main" val="2957854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4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5E4F873-4B9C-43F2-AD39-FBE3FD40581A}"/>
              </a:ext>
            </a:extLst>
          </p:cNvPr>
          <p:cNvSpPr>
            <a:spLocks noGrp="1"/>
          </p:cNvSpPr>
          <p:nvPr>
            <p:ph type="pic" sz="quarter" idx="10"/>
          </p:nvPr>
        </p:nvSpPr>
        <p:spPr>
          <a:xfrm>
            <a:off x="0" y="0"/>
            <a:ext cx="12192000" cy="6858000"/>
          </a:xfrm>
          <a:prstGeom prst="rect">
            <a:avLst/>
          </a:prstGeom>
          <a:pattFill prst="pct80">
            <a:fgClr>
              <a:schemeClr val="accent1"/>
            </a:fgClr>
            <a:bgClr>
              <a:schemeClr val="bg1"/>
            </a:bgClr>
          </a:pattFill>
        </p:spPr>
        <p:txBody>
          <a:bodyPr wrap="square" anchor="ctr">
            <a:noAutofit/>
          </a:bodyPr>
          <a:lstStyle>
            <a:lvl1pPr>
              <a:defRPr lang="en-US" sz="1600" b="0" i="0">
                <a:solidFill>
                  <a:schemeClr val="bg2"/>
                </a:solidFill>
                <a:latin typeface="Arial" panose="020B0604020202020204" pitchFamily="34" charset="0"/>
              </a:defRPr>
            </a:lvl1pPr>
          </a:lstStyle>
          <a:p>
            <a:pPr marL="0" lvl="0" indent="0" algn="ctr">
              <a:buNone/>
            </a:pPr>
            <a:endParaRPr lang="en-US" dirty="0"/>
          </a:p>
        </p:txBody>
      </p:sp>
      <p:pic>
        <p:nvPicPr>
          <p:cNvPr id="6" name="Picture 5" descr="A picture containing drawing&#10;&#10;Description automatically generated">
            <a:extLst>
              <a:ext uri="{FF2B5EF4-FFF2-40B4-BE49-F238E27FC236}">
                <a16:creationId xmlns:a16="http://schemas.microsoft.com/office/drawing/2014/main" id="{9174347D-8560-C24A-ACF4-19FB7B6D47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3176763" y="2241093"/>
            <a:ext cx="7326807" cy="2386446"/>
          </a:xfrm>
          <a:prstGeom prst="rect">
            <a:avLst/>
          </a:prstGeom>
        </p:spPr>
      </p:pic>
    </p:spTree>
    <p:extLst>
      <p:ext uri="{BB962C8B-B14F-4D97-AF65-F5344CB8AC3E}">
        <p14:creationId xmlns:p14="http://schemas.microsoft.com/office/powerpoint/2010/main" val="4181640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9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40A77F5-CA35-A248-A6E9-BE7684F30DC0}"/>
              </a:ext>
            </a:extLst>
          </p:cNvPr>
          <p:cNvSpPr/>
          <p:nvPr userDrawn="1"/>
        </p:nvSpPr>
        <p:spPr>
          <a:xfrm>
            <a:off x="0" y="0"/>
            <a:ext cx="12192000" cy="6858000"/>
          </a:xfrm>
          <a:prstGeom prst="rect">
            <a:avLst/>
          </a:prstGeom>
          <a:gradFill flip="none" rotWithShape="1">
            <a:gsLst>
              <a:gs pos="0">
                <a:schemeClr val="accent1">
                  <a:lumMod val="50000"/>
                  <a:alpha val="78000"/>
                </a:schemeClr>
              </a:gs>
              <a:gs pos="100000">
                <a:schemeClr val="accent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extLst>
      <p:ext uri="{BB962C8B-B14F-4D97-AF65-F5344CB8AC3E}">
        <p14:creationId xmlns:p14="http://schemas.microsoft.com/office/powerpoint/2010/main" val="15901612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30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40A77F5-CA35-A248-A6E9-BE7684F30DC0}"/>
              </a:ext>
            </a:extLst>
          </p:cNvPr>
          <p:cNvSpPr/>
          <p:nvPr userDrawn="1"/>
        </p:nvSpPr>
        <p:spPr>
          <a:xfrm>
            <a:off x="0" y="0"/>
            <a:ext cx="12192000" cy="6858000"/>
          </a:xfrm>
          <a:prstGeom prst="rect">
            <a:avLst/>
          </a:prstGeom>
          <a:gradFill>
            <a:gsLst>
              <a:gs pos="0">
                <a:schemeClr val="accent6">
                  <a:alpha val="75000"/>
                </a:schemeClr>
              </a:gs>
              <a:gs pos="100000">
                <a:schemeClr val="accent2"/>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4" name="Picture 3">
            <a:extLst>
              <a:ext uri="{FF2B5EF4-FFF2-40B4-BE49-F238E27FC236}">
                <a16:creationId xmlns:a16="http://schemas.microsoft.com/office/drawing/2014/main" id="{9D099F91-4FE7-284B-B3CC-6273DC2495C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65552" y="5995639"/>
            <a:ext cx="765817" cy="661442"/>
          </a:xfrm>
          <a:prstGeom prst="rect">
            <a:avLst/>
          </a:prstGeom>
        </p:spPr>
      </p:pic>
    </p:spTree>
    <p:extLst>
      <p:ext uri="{BB962C8B-B14F-4D97-AF65-F5344CB8AC3E}">
        <p14:creationId xmlns:p14="http://schemas.microsoft.com/office/powerpoint/2010/main" val="17844891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24_Custom Layout">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7A1B9C1A-303D-4888-BF91-5A69325A10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3056843" y="2235776"/>
            <a:ext cx="7326807" cy="2386446"/>
          </a:xfrm>
          <a:prstGeom prst="rect">
            <a:avLst/>
          </a:prstGeom>
        </p:spPr>
      </p:pic>
    </p:spTree>
    <p:extLst>
      <p:ext uri="{BB962C8B-B14F-4D97-AF65-F5344CB8AC3E}">
        <p14:creationId xmlns:p14="http://schemas.microsoft.com/office/powerpoint/2010/main" val="25397723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5_Custom Layout">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4A54FF4A-FB20-1A43-81A5-C84F5670963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5807"/>
          <a:stretch/>
        </p:blipFill>
        <p:spPr>
          <a:xfrm rot="5400000">
            <a:off x="-2920041" y="2146325"/>
            <a:ext cx="7045856" cy="2609869"/>
          </a:xfrm>
          <a:prstGeom prst="rect">
            <a:avLst/>
          </a:prstGeom>
        </p:spPr>
      </p:pic>
    </p:spTree>
    <p:extLst>
      <p:ext uri="{BB962C8B-B14F-4D97-AF65-F5344CB8AC3E}">
        <p14:creationId xmlns:p14="http://schemas.microsoft.com/office/powerpoint/2010/main" val="454545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9C556D-720B-4AD1-9C48-5566AEC7BE6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5537901"/>
            <a:ext cx="12192000" cy="1320099"/>
          </a:xfrm>
          <a:prstGeom prst="rect">
            <a:avLst/>
          </a:prstGeom>
        </p:spPr>
      </p:pic>
    </p:spTree>
    <p:extLst>
      <p:ext uri="{BB962C8B-B14F-4D97-AF65-F5344CB8AC3E}">
        <p14:creationId xmlns:p14="http://schemas.microsoft.com/office/powerpoint/2010/main" val="9636786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26_Custom Layout">
    <p:spTree>
      <p:nvGrpSpPr>
        <p:cNvPr id="1" name=""/>
        <p:cNvGrpSpPr/>
        <p:nvPr/>
      </p:nvGrpSpPr>
      <p:grpSpPr>
        <a:xfrm>
          <a:off x="0" y="0"/>
          <a:ext cx="0" cy="0"/>
          <a:chOff x="0" y="0"/>
          <a:chExt cx="0" cy="0"/>
        </a:xfrm>
      </p:grpSpPr>
      <p:pic>
        <p:nvPicPr>
          <p:cNvPr id="2" name="Picture 1" descr="A picture containing drawing&#10;&#10;Description automatically generated">
            <a:extLst>
              <a:ext uri="{FF2B5EF4-FFF2-40B4-BE49-F238E27FC236}">
                <a16:creationId xmlns:a16="http://schemas.microsoft.com/office/drawing/2014/main" id="{76553C6E-BF4D-D146-85EE-FF264ECD66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32596" y="5044254"/>
            <a:ext cx="7326807" cy="2386446"/>
          </a:xfrm>
          <a:prstGeom prst="rect">
            <a:avLst/>
          </a:prstGeom>
        </p:spPr>
      </p:pic>
    </p:spTree>
    <p:extLst>
      <p:ext uri="{BB962C8B-B14F-4D97-AF65-F5344CB8AC3E}">
        <p14:creationId xmlns:p14="http://schemas.microsoft.com/office/powerpoint/2010/main" val="2621190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27_Custom Layout">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4A54FF4A-FB20-1A43-81A5-C84F567096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97667" y="4911612"/>
            <a:ext cx="7196666" cy="3592971"/>
          </a:xfrm>
          <a:prstGeom prst="rect">
            <a:avLst/>
          </a:prstGeom>
        </p:spPr>
      </p:pic>
    </p:spTree>
    <p:extLst>
      <p:ext uri="{BB962C8B-B14F-4D97-AF65-F5344CB8AC3E}">
        <p14:creationId xmlns:p14="http://schemas.microsoft.com/office/powerpoint/2010/main" val="13606394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43269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BF214-AB11-4DBE-888A-56DAFA2D96C4}"/>
              </a:ext>
            </a:extLst>
          </p:cNvPr>
          <p:cNvSpPr>
            <a:spLocks noGrp="1"/>
          </p:cNvSpPr>
          <p:nvPr>
            <p:ph type="title"/>
          </p:nvPr>
        </p:nvSpPr>
        <p:spPr>
          <a:xfrm>
            <a:off x="838200" y="365125"/>
            <a:ext cx="10515600" cy="1325563"/>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20004162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6730D8E-0BDF-42E9-98A8-086AD6454F4C}"/>
              </a:ext>
            </a:extLst>
          </p:cNvPr>
          <p:cNvSpPr/>
          <p:nvPr userDrawn="1"/>
        </p:nvSpPr>
        <p:spPr>
          <a:xfrm>
            <a:off x="0" y="6343012"/>
            <a:ext cx="12192000" cy="1035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sign&#10;&#10;Description automatically generated">
            <a:extLst>
              <a:ext uri="{FF2B5EF4-FFF2-40B4-BE49-F238E27FC236}">
                <a16:creationId xmlns:a16="http://schemas.microsoft.com/office/drawing/2014/main" id="{DDAE811F-787E-4AA8-98FD-2965482BD1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96650" y="5826069"/>
            <a:ext cx="784689" cy="91184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5319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9C556D-720B-4AD1-9C48-5566AEC7BE6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9012" y="38352"/>
            <a:ext cx="8126411" cy="87989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45376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6730D8E-0BDF-42E9-98A8-086AD6454F4C}"/>
              </a:ext>
            </a:extLst>
          </p:cNvPr>
          <p:cNvSpPr/>
          <p:nvPr userDrawn="1"/>
        </p:nvSpPr>
        <p:spPr>
          <a:xfrm>
            <a:off x="0" y="6228712"/>
            <a:ext cx="12192000" cy="1035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sign&#10;&#10;Description automatically generated">
            <a:extLst>
              <a:ext uri="{FF2B5EF4-FFF2-40B4-BE49-F238E27FC236}">
                <a16:creationId xmlns:a16="http://schemas.microsoft.com/office/drawing/2014/main" id="{DDAE811F-787E-4AA8-98FD-2965482BD1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6900" y="5719509"/>
            <a:ext cx="876389" cy="101840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641956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6730D8E-0BDF-42E9-98A8-086AD6454F4C}"/>
              </a:ext>
            </a:extLst>
          </p:cNvPr>
          <p:cNvSpPr/>
          <p:nvPr userDrawn="1"/>
        </p:nvSpPr>
        <p:spPr>
          <a:xfrm>
            <a:off x="0" y="6343012"/>
            <a:ext cx="12192000" cy="1035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sign&#10;&#10;Description automatically generated">
            <a:extLst>
              <a:ext uri="{FF2B5EF4-FFF2-40B4-BE49-F238E27FC236}">
                <a16:creationId xmlns:a16="http://schemas.microsoft.com/office/drawing/2014/main" id="{DDAE811F-787E-4AA8-98FD-2965482BD1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96650" y="5826069"/>
            <a:ext cx="784689" cy="91184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125508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6730D8E-0BDF-42E9-98A8-086AD6454F4C}"/>
              </a:ext>
            </a:extLst>
          </p:cNvPr>
          <p:cNvSpPr/>
          <p:nvPr userDrawn="1"/>
        </p:nvSpPr>
        <p:spPr>
          <a:xfrm>
            <a:off x="0" y="6405963"/>
            <a:ext cx="1219200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sign&#10;&#10;Description automatically generated">
            <a:extLst>
              <a:ext uri="{FF2B5EF4-FFF2-40B4-BE49-F238E27FC236}">
                <a16:creationId xmlns:a16="http://schemas.microsoft.com/office/drawing/2014/main" id="{DDAE811F-787E-4AA8-98FD-2965482BD1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84618" y="6063172"/>
            <a:ext cx="622764" cy="72368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741451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6730D8E-0BDF-42E9-98A8-086AD6454F4C}"/>
              </a:ext>
            </a:extLst>
          </p:cNvPr>
          <p:cNvSpPr/>
          <p:nvPr userDrawn="1"/>
        </p:nvSpPr>
        <p:spPr>
          <a:xfrm>
            <a:off x="0" y="967188"/>
            <a:ext cx="1219200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sign&#10;&#10;Description automatically generated">
            <a:extLst>
              <a:ext uri="{FF2B5EF4-FFF2-40B4-BE49-F238E27FC236}">
                <a16:creationId xmlns:a16="http://schemas.microsoft.com/office/drawing/2014/main" id="{DDAE811F-787E-4AA8-98FD-2965482BD1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20475" y="101998"/>
            <a:ext cx="654282" cy="76030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310340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32640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274336"/>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9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708573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KC@RedShoeEconomics.com" TargetMode="External"/><Relationship Id="rId2" Type="http://schemas.openxmlformats.org/officeDocument/2006/relationships/image" Target="../media/image15.jpeg"/><Relationship Id="rId1" Type="http://schemas.openxmlformats.org/officeDocument/2006/relationships/slideLayout" Target="../slideLayouts/slideLayout9.xml"/><Relationship Id="rId6" Type="http://schemas.openxmlformats.org/officeDocument/2006/relationships/image" Target="../media/image16.png"/><Relationship Id="rId5" Type="http://schemas.openxmlformats.org/officeDocument/2006/relationships/image" Target="../media/image1.png"/><Relationship Id="rId4" Type="http://schemas.openxmlformats.org/officeDocument/2006/relationships/hyperlink" Target="http://www.redshoeeconomics.com/"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hyperlink" Target="https://www.statista.com/statistics/248053/us-real-gross-domestic-product-gdp-by-state/"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siteselection.com/issues/2021/jan/state-of-the-states-2021-cover.cfm" TargetMode="External"/><Relationship Id="rId2" Type="http://schemas.openxmlformats.org/officeDocument/2006/relationships/image" Target="../media/image33.png"/><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s://qz.com/1953205/fortnites-parent-company-is-buying-a-mall-for-its-headquarters/" TargetMode="External"/><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hyperlink" Target="https://www.bizjournals.com/triangle/news/2021/02/09/gilead-to-bring-high-paying-jobs-to-wake-county.html?b=1612888274%5E21857302"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siteselection.com/issues/2021/jan/state-of-the-states-2021-cover.cfm" TargetMode="External"/><Relationship Id="rId2" Type="http://schemas.openxmlformats.org/officeDocument/2006/relationships/image" Target="../media/image33.png"/><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hyperlink" Target="https://link.bizjournals.com/click/22553329.39216/aHR0cHM6Ly9iaXpqLnVzLzFxODJpdD91dG1fc291cmNlPXN0JnV0bV9tZWRpdW09ZW4mdXRtX2NhbXBhaWduPXRrbyZhbmE9ZV90bm8/5fd8a8aa21afe73c1de6641bB6f9a9abf" TargetMode="External"/><Relationship Id="rId7"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6.xml"/><Relationship Id="rId6" Type="http://schemas.openxmlformats.org/officeDocument/2006/relationships/hyperlink" Target="https://www.bizjournals.com/seattle/news/2020/12/30/boeing-cre-strategic-review-cut-cre-expenses.html?b=1609366538%5E21816483&amp;utm_source=st&amp;utm_medium=en&amp;utm_campaign=tko&amp;ana=e_tno" TargetMode="External"/><Relationship Id="rId5" Type="http://schemas.openxmlformats.org/officeDocument/2006/relationships/image" Target="../media/image41.png"/><Relationship Id="rId4" Type="http://schemas.openxmlformats.org/officeDocument/2006/relationships/hyperlink" Target="https://link.bizjournals.com/click/22553329.39216/aHR0cHM6Ly9iaXpqLnVzLzFxODJpdT91dG1fc291cmNlPXN0JnV0bV9tZWRpdW09ZW4mdXRtX2NhbXBhaWduPXRrbyZhbmE9ZV90bm8/5fd8a8aa21afe73c1de6641bB8775b97b"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hyperlink" Target="https://siteselection.com/issues/2021/jan/site-selectors-survey-five-ways-covid-19-changed-site-selection.cfm?utm_source=Sidebar&amp;utm_medium=Web&amp;utm_campaign=Optimize&amp;utm_content=MP" TargetMode="External"/><Relationship Id="rId7" Type="http://schemas.openxmlformats.org/officeDocument/2006/relationships/image" Target="../media/image47.png"/><Relationship Id="rId2" Type="http://schemas.openxmlformats.org/officeDocument/2006/relationships/image" Target="../media/image43.jpeg"/><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hyperlink" Target="mailto:KC@RedShoeEconomics.com" TargetMode="External"/><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hyperlink" Target="https://www.beckershospitalreview.com/public-health/states-ranked-by-percentage-of-covid-19-vaccines-administered.html" TargetMode="External"/><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hyperlink" Target="https://www.tsa.gov/coronavirus/passenger-throughput" TargetMode="External"/><Relationship Id="rId2" Type="http://schemas.openxmlformats.org/officeDocument/2006/relationships/image" Target="../media/image57.png"/><Relationship Id="rId1" Type="http://schemas.openxmlformats.org/officeDocument/2006/relationships/slideLayout" Target="../slideLayouts/slideLayout6.xml"/><Relationship Id="rId5" Type="http://schemas.openxmlformats.org/officeDocument/2006/relationships/hyperlink" Target="https://www.aar.org/news/rail-traffic-for-the-week-ending-february-6-2021/" TargetMode="External"/><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hyperlink" Target="http://www.redshoeeconomics.com/" TargetMode="External"/><Relationship Id="rId2" Type="http://schemas.openxmlformats.org/officeDocument/2006/relationships/hyperlink" Target="mailto:KC@RedShoeEconomics.com" TargetMode="Externa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2" Type="http://schemas.openxmlformats.org/officeDocument/2006/relationships/hyperlink" Target="https://www.bizjournals.com/charlotte/bio/31572/Jenna+Martin" TargetMode="Externa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 Id="rId5" Type="http://schemas.openxmlformats.org/officeDocument/2006/relationships/image" Target="../media/image62.png"/><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6.xml"/><Relationship Id="rId5" Type="http://schemas.openxmlformats.org/officeDocument/2006/relationships/image" Target="../media/image65.png"/><Relationship Id="rId4" Type="http://schemas.openxmlformats.org/officeDocument/2006/relationships/hyperlink" Target="https://www.visualcapitalist.com/mapped-the-risk-of-eviction-and-foreclosure-in-u-s-state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 Id="rId6" Type="http://schemas.openxmlformats.org/officeDocument/2006/relationships/image" Target="../media/image68.png"/><Relationship Id="rId5" Type="http://schemas.openxmlformats.org/officeDocument/2006/relationships/hyperlink" Target="https://www.bisnow.com/tags/savills" TargetMode="External"/><Relationship Id="rId4" Type="http://schemas.openxmlformats.org/officeDocument/2006/relationships/hyperlink" Target="https://www.bisnow.com/national/news/office/more-than-half-of-tech-companies-plan-to-dispose-of-real-estate-in-coming-months-106271"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view.usa.colliers.com/?qs=966a632e96b0d0f8e9800a1f1b4feeeea7fc525b662d562df57b43a3a555e2601b69ae7507c3043bba773f2dab5bb0bfd9784719fab04f926293d4db6a54290bddd16ae8858651d2" TargetMode="External"/><Relationship Id="rId2" Type="http://schemas.openxmlformats.org/officeDocument/2006/relationships/image" Target="../media/image69.png"/><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6.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hyperlink" Target="https://www.kastle.com/city-by-city-views-of-americas-office-use/"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s://www.challengergray.com/blog/january-2021-job-cuts-report-cuts-rise-slightly-to-79552/" TargetMode="External"/><Relationship Id="rId1" Type="http://schemas.openxmlformats.org/officeDocument/2006/relationships/slideLayout" Target="../slideLayouts/slideLayout6.xml"/><Relationship Id="rId4" Type="http://schemas.openxmlformats.org/officeDocument/2006/relationships/image" Target="../media/image76.png"/></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6.xml"/><Relationship Id="rId4" Type="http://schemas.openxmlformats.org/officeDocument/2006/relationships/image" Target="../media/image79.png"/></Relationships>
</file>

<file path=ppt/slides/_rels/slide28.xml.rels><?xml version="1.0" encoding="UTF-8" standalone="yes"?>
<Relationships xmlns="http://schemas.openxmlformats.org/package/2006/relationships"><Relationship Id="rId3" Type="http://schemas.openxmlformats.org/officeDocument/2006/relationships/hyperlink" Target="https://www.visualcapitalist.com/most-valuable-real-estate-cities-us/" TargetMode="External"/><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6.xml"/><Relationship Id="rId4" Type="http://schemas.openxmlformats.org/officeDocument/2006/relationships/hyperlink" Target="https://www.fdic.gov/bank/historical/ban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s://www.depositaccounts.com/banks/health.aspx" TargetMode="External"/><Relationship Id="rId1" Type="http://schemas.openxmlformats.org/officeDocument/2006/relationships/slideLayout" Target="../slideLayouts/slideLayout6.xml"/><Relationship Id="rId4" Type="http://schemas.openxmlformats.org/officeDocument/2006/relationships/image" Target="../media/image84.png"/></Relationships>
</file>

<file path=ppt/slides/_rels/slide31.xml.rels><?xml version="1.0" encoding="UTF-8" standalone="yes"?>
<Relationships xmlns="http://schemas.openxmlformats.org/package/2006/relationships"><Relationship Id="rId3" Type="http://schemas.openxmlformats.org/officeDocument/2006/relationships/hyperlink" Target="mailto:Info@RedShoeEconomics.com" TargetMode="External"/><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6.xml"/><Relationship Id="rId4" Type="http://schemas.openxmlformats.org/officeDocument/2006/relationships/hyperlink" Target="https://taxfoundation.org/state-property-taxes-reliance-2021/"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s://www.nuveen.com/en-us/thinking/municipal-bond-investing/municipal-bankruptcy-a-primer-on-chapter-9" TargetMode="External"/><Relationship Id="rId1" Type="http://schemas.openxmlformats.org/officeDocument/2006/relationships/slideLayout" Target="../slideLayouts/slideLayout6.xml"/><Relationship Id="rId4" Type="http://schemas.openxmlformats.org/officeDocument/2006/relationships/image" Target="../media/image89.png"/></Relationships>
</file>

<file path=ppt/slides/_rels/slide34.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hyperlink" Target="https://www.federalreserve.gov/releases/h41/current/default.htm" TargetMode="External"/><Relationship Id="rId2" Type="http://schemas.openxmlformats.org/officeDocument/2006/relationships/hyperlink" Target="mailto:KC@RedShoeEconomics.com" TargetMode="External"/><Relationship Id="rId1" Type="http://schemas.openxmlformats.org/officeDocument/2006/relationships/slideLayout" Target="../slideLayouts/slideLayout6.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35.xml.rels><?xml version="1.0" encoding="UTF-8" standalone="yes"?>
<Relationships xmlns="http://schemas.openxmlformats.org/package/2006/relationships"><Relationship Id="rId3" Type="http://schemas.openxmlformats.org/officeDocument/2006/relationships/hyperlink" Target="https://markets.businessinsider.com/earnings-calendar#date=01/18/2021-01/24/2021&amp;name=&amp;countries=&amp;eventtypes=103,99&amp;tab=ALL" TargetMode="External"/><Relationship Id="rId2" Type="http://schemas.openxmlformats.org/officeDocument/2006/relationships/image" Target="../media/image94.png"/><Relationship Id="rId1" Type="http://schemas.openxmlformats.org/officeDocument/2006/relationships/slideLayout" Target="../slideLayouts/slideLayout6.xml"/><Relationship Id="rId5" Type="http://schemas.openxmlformats.org/officeDocument/2006/relationships/image" Target="../media/image96.png"/><Relationship Id="rId4" Type="http://schemas.openxmlformats.org/officeDocument/2006/relationships/image" Target="../media/image95.png"/></Relationships>
</file>

<file path=ppt/slides/_rels/slide36.xml.rels><?xml version="1.0" encoding="UTF-8" standalone="yes"?>
<Relationships xmlns="http://schemas.openxmlformats.org/package/2006/relationships"><Relationship Id="rId2" Type="http://schemas.openxmlformats.org/officeDocument/2006/relationships/hyperlink" Target="mailto:KC@RedShoeEconomics.com" TargetMode="Externa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6.xml"/><Relationship Id="rId5" Type="http://schemas.openxmlformats.org/officeDocument/2006/relationships/hyperlink" Target="https://www.cbre.com/research-and-reports/US-MarketFlash-Top-100-Industrial-Deals-of-2020" TargetMode="External"/><Relationship Id="rId4" Type="http://schemas.openxmlformats.org/officeDocument/2006/relationships/image" Target="../media/image99.png"/></Relationships>
</file>

<file path=ppt/slides/_rels/slide3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7.png"/><Relationship Id="rId1" Type="http://schemas.openxmlformats.org/officeDocument/2006/relationships/slideLayout" Target="../slideLayouts/slideLayout6.xml"/><Relationship Id="rId4" Type="http://schemas.openxmlformats.org/officeDocument/2006/relationships/image" Target="../media/image101.png"/></Relationships>
</file>

<file path=ppt/slides/_rels/slide3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hyperlink" Target="https://product.costar.com/home/news/shared/518715667" TargetMode="Externa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hyperlink" Target="mailto:Info@RedShoeEconomics.com" TargetMode="External"/><Relationship Id="rId2" Type="http://schemas.openxmlformats.org/officeDocument/2006/relationships/image" Target="../media/image103.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5.png"/><Relationship Id="rId7" Type="http://schemas.openxmlformats.org/officeDocument/2006/relationships/image" Target="../media/image107.png"/><Relationship Id="rId2" Type="http://schemas.openxmlformats.org/officeDocument/2006/relationships/image" Target="../media/image104.png"/><Relationship Id="rId1" Type="http://schemas.openxmlformats.org/officeDocument/2006/relationships/slideLayout" Target="../slideLayouts/slideLayout6.xml"/><Relationship Id="rId6" Type="http://schemas.openxmlformats.org/officeDocument/2006/relationships/image" Target="../media/image106.png"/><Relationship Id="rId11" Type="http://schemas.openxmlformats.org/officeDocument/2006/relationships/image" Target="../media/image110.png"/><Relationship Id="rId5" Type="http://schemas.openxmlformats.org/officeDocument/2006/relationships/image" Target="../media/image50.png"/><Relationship Id="rId10" Type="http://schemas.openxmlformats.org/officeDocument/2006/relationships/image" Target="../media/image109.png"/><Relationship Id="rId4" Type="http://schemas.openxmlformats.org/officeDocument/2006/relationships/hyperlink" Target="https://www.krollbondratings.com/documents/press-release/31362/kbra-assigns-ratings-to-hertz-vehicle-interim-financing-llc-series-2020-1" TargetMode="External"/><Relationship Id="rId9" Type="http://schemas.openxmlformats.org/officeDocument/2006/relationships/image" Target="../media/image77.png"/></Relationships>
</file>

<file path=ppt/slides/_rels/slide42.xml.rels><?xml version="1.0" encoding="UTF-8" standalone="yes"?>
<Relationships xmlns="http://schemas.openxmlformats.org/package/2006/relationships"><Relationship Id="rId3" Type="http://schemas.openxmlformats.org/officeDocument/2006/relationships/hyperlink" Target="mailto:info@redsoeeconomics.com" TargetMode="External"/><Relationship Id="rId2" Type="http://schemas.openxmlformats.org/officeDocument/2006/relationships/image" Target="../media/image111.png"/><Relationship Id="rId1" Type="http://schemas.openxmlformats.org/officeDocument/2006/relationships/slideLayout" Target="../slideLayouts/slideLayout6.xml"/><Relationship Id="rId4" Type="http://schemas.openxmlformats.org/officeDocument/2006/relationships/image" Target="../media/image112.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bloomberg.com/news/articles/2021-02-18/u-s-life-expectancy-plunged-in-2020-by-most-since-world-war-ii?cmpid=BBD021821_OUS&amp;utm_medium=email&amp;utm_source=newsletter&amp;utm_term=210218&amp;utm_campaign=openamericas" TargetMode="Externa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mailto:info@RedShoeEconomics.com" TargetMode="External"/><Relationship Id="rId2" Type="http://schemas.openxmlformats.org/officeDocument/2006/relationships/hyperlink" Target="mailto:brian.baldwell@compstak.com" TargetMode="External"/><Relationship Id="rId1" Type="http://schemas.openxmlformats.org/officeDocument/2006/relationships/slideLayout" Target="../slideLayouts/slideLayout6.xml"/><Relationship Id="rId6" Type="http://schemas.openxmlformats.org/officeDocument/2006/relationships/hyperlink" Target="https://en.wikipedia.org/wiki/YouTube_Spotlight" TargetMode="External"/><Relationship Id="rId5" Type="http://schemas.openxmlformats.org/officeDocument/2006/relationships/image" Target="../media/image21.pn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5" Type="http://schemas.openxmlformats.org/officeDocument/2006/relationships/hyperlink" Target="https://www.unitedvanlines.com/newsroom/movers-study-2020?utm_campaign=National-Movers-Study&amp;utm_source=twitter.com&amp;utm_medium=social&amp;utm_content=press-release" TargetMode="Externa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uhaul.com/Articles/About/22746/2020-Migration-Trends-U-Haul-Ranks-50-States-By-Migration-Growth/" TargetMode="Externa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hyperlink" Target="https://www.visualcapitalist.com/us-young-adults-living-with-their-parents/" TargetMode="External"/><Relationship Id="rId2" Type="http://schemas.openxmlformats.org/officeDocument/2006/relationships/image" Target="../media/image2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27FCEA-6143-4C5E-8C45-8AC9237AD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1A9F23AD-7A55-49F3-A3EC-743F47F36B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7090"/>
            <a:ext cx="6741849" cy="5897880"/>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7D9F91F-72C9-4DB9-ABD0-A8180D8262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480060"/>
            <a:ext cx="4180332" cy="2788074"/>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BE016956-CE9F-4946-8834-A8BC3529D0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603670"/>
            <a:ext cx="4180332" cy="2788074"/>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54634842-AAA9-4B34-9FBD-FAD2AA42C2D0}"/>
              </a:ext>
            </a:extLst>
          </p:cNvPr>
          <p:cNvPicPr>
            <a:picLocks noChangeAspect="1"/>
          </p:cNvPicPr>
          <p:nvPr/>
        </p:nvPicPr>
        <p:blipFill rotWithShape="1">
          <a:blip r:embed="rId2" cstate="print">
            <a:extLst>
              <a:ext uri="{28A0092B-C50C-407E-A947-70E740481C1C}">
                <a14:useLocalDpi xmlns:a14="http://schemas.microsoft.com/office/drawing/2010/main" val="0"/>
              </a:ext>
            </a:extLst>
          </a:blip>
          <a:stretch/>
        </p:blipFill>
        <p:spPr>
          <a:xfrm>
            <a:off x="7824764" y="5615617"/>
            <a:ext cx="3600112" cy="544234"/>
          </a:xfrm>
          <a:prstGeom prst="rect">
            <a:avLst/>
          </a:prstGeom>
        </p:spPr>
      </p:pic>
      <p:sp>
        <p:nvSpPr>
          <p:cNvPr id="4" name="TextBox 3">
            <a:extLst>
              <a:ext uri="{FF2B5EF4-FFF2-40B4-BE49-F238E27FC236}">
                <a16:creationId xmlns:a16="http://schemas.microsoft.com/office/drawing/2014/main" id="{DB78C831-B266-4840-A877-1E69B868BE18}"/>
              </a:ext>
            </a:extLst>
          </p:cNvPr>
          <p:cNvSpPr txBox="1"/>
          <p:nvPr/>
        </p:nvSpPr>
        <p:spPr>
          <a:xfrm>
            <a:off x="7689046" y="3666861"/>
            <a:ext cx="3871549" cy="23698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KC Conway, CCIM, CRE, MAI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CCIM Institute Chief Economist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Principal &amp; Co-Founder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21F26"/>
                </a:solidFill>
                <a:effectLst/>
                <a:uLnTx/>
                <a:uFillTx/>
                <a:latin typeface="Arial" panose="020B0604020202020204" pitchFamily="34" charset="0"/>
                <a:ea typeface="+mn-ea"/>
                <a:cs typeface="Arial" panose="020B0604020202020204" pitchFamily="34" charset="0"/>
              </a:rPr>
              <a:t>Red Shoe Economics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C21F26"/>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srgbClr val="0563C1"/>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63C1"/>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KC@RedShoeEconomics.com</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www.RedShoeEconomics.com</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8AFBCF8-BF09-4FE0-843E-7482041EDB50}"/>
              </a:ext>
            </a:extLst>
          </p:cNvPr>
          <p:cNvPicPr>
            <a:picLocks noChangeAspect="1"/>
          </p:cNvPicPr>
          <p:nvPr/>
        </p:nvPicPr>
        <p:blipFill>
          <a:blip r:embed="rId5"/>
          <a:stretch>
            <a:fillRect/>
          </a:stretch>
        </p:blipFill>
        <p:spPr>
          <a:xfrm>
            <a:off x="8761254" y="623766"/>
            <a:ext cx="1798949" cy="2104034"/>
          </a:xfrm>
          <a:prstGeom prst="rect">
            <a:avLst/>
          </a:prstGeom>
        </p:spPr>
      </p:pic>
      <p:sp>
        <p:nvSpPr>
          <p:cNvPr id="10" name="AutoShape 2" descr="The professional organization for the most trusted advisors in real estate">
            <a:extLst>
              <a:ext uri="{FF2B5EF4-FFF2-40B4-BE49-F238E27FC236}">
                <a16:creationId xmlns:a16="http://schemas.microsoft.com/office/drawing/2014/main" id="{EE59B1C5-CE9F-4995-BF91-FF37897261AE}"/>
              </a:ext>
            </a:extLst>
          </p:cNvPr>
          <p:cNvSpPr>
            <a:spLocks noChangeAspect="1" noChangeArrowheads="1"/>
          </p:cNvSpPr>
          <p:nvPr/>
        </p:nvSpPr>
        <p:spPr bwMode="auto">
          <a:xfrm flipV="1">
            <a:off x="5943600" y="3581400"/>
            <a:ext cx="304800" cy="14078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AutoShape 4" descr="The professional organization for the most trusted advisors in real estate">
            <a:extLst>
              <a:ext uri="{FF2B5EF4-FFF2-40B4-BE49-F238E27FC236}">
                <a16:creationId xmlns:a16="http://schemas.microsoft.com/office/drawing/2014/main" id="{D7E31D08-28C5-4EB8-8ED6-86D894206F7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66DA256-BA0E-4C94-B7CA-D3FC9ACAC6AD}"/>
              </a:ext>
            </a:extLst>
          </p:cNvPr>
          <p:cNvSpPr txBox="1"/>
          <p:nvPr/>
        </p:nvSpPr>
        <p:spPr>
          <a:xfrm>
            <a:off x="7616283" y="2564782"/>
            <a:ext cx="398098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prstClr val="black"/>
                </a:solidFill>
                <a:latin typeface="Calibri" panose="020F0502020204030204"/>
              </a:rPr>
              <a:t>RSE predicts 2021 will be</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 the Year of Yogi?</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The year when Berra-isms make economic sense!</a:t>
            </a:r>
          </a:p>
        </p:txBody>
      </p:sp>
      <p:pic>
        <p:nvPicPr>
          <p:cNvPr id="6" name="Picture 5">
            <a:extLst>
              <a:ext uri="{FF2B5EF4-FFF2-40B4-BE49-F238E27FC236}">
                <a16:creationId xmlns:a16="http://schemas.microsoft.com/office/drawing/2014/main" id="{F49916C0-8F19-41D4-8FCD-B1954572DF5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072876" y="2120753"/>
            <a:ext cx="5654585" cy="1841274"/>
          </a:xfrm>
          <a:prstGeom prst="rect">
            <a:avLst/>
          </a:prstGeom>
        </p:spPr>
      </p:pic>
      <p:sp>
        <p:nvSpPr>
          <p:cNvPr id="3" name="TextBox 2">
            <a:extLst>
              <a:ext uri="{FF2B5EF4-FFF2-40B4-BE49-F238E27FC236}">
                <a16:creationId xmlns:a16="http://schemas.microsoft.com/office/drawing/2014/main" id="{CBFE4613-F3A3-4100-B080-37EE6E55915E}"/>
              </a:ext>
            </a:extLst>
          </p:cNvPr>
          <p:cNvSpPr txBox="1"/>
          <p:nvPr/>
        </p:nvSpPr>
        <p:spPr>
          <a:xfrm>
            <a:off x="838169" y="4435057"/>
            <a:ext cx="6124001" cy="1323439"/>
          </a:xfrm>
          <a:prstGeom prst="rect">
            <a:avLst/>
          </a:prstGeom>
          <a:noFill/>
        </p:spPr>
        <p:txBody>
          <a:bodyPr wrap="square" rtlCol="0">
            <a:spAutoFit/>
          </a:bodyPr>
          <a:lstStyle/>
          <a:p>
            <a:pPr algn="ct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Celebrating 40 years of </a:t>
            </a:r>
            <a:r>
              <a:rPr lang="en-US" sz="1600" dirty="0">
                <a:latin typeface="Arial" panose="020B0604020202020204" pitchFamily="34" charset="0"/>
                <a:cs typeface="Arial" panose="020B0604020202020204" pitchFamily="34" charset="0"/>
              </a:rPr>
              <a:t>providing relevant high quality education, designation promotion, useful resources, and networking opportunities creating value for our members, and partners.</a:t>
            </a:r>
          </a:p>
          <a:p>
            <a:pPr algn="ctr"/>
            <a:r>
              <a:rPr lang="en-US" sz="1600" dirty="0">
                <a:latin typeface="Arial" panose="020B0604020202020204" pitchFamily="34" charset="0"/>
                <a:cs typeface="Arial" panose="020B0604020202020204" pitchFamily="34" charset="0"/>
              </a:rPr>
              <a:t> </a:t>
            </a:r>
          </a:p>
          <a:p>
            <a:pPr algn="ctr"/>
            <a:r>
              <a:rPr lang="en-US" sz="1600" i="1" dirty="0">
                <a:solidFill>
                  <a:srgbClr val="C00000"/>
                </a:solidFill>
                <a:latin typeface="Arial" panose="020B0604020202020204" pitchFamily="34" charset="0"/>
                <a:cs typeface="Arial" panose="020B0604020202020204" pitchFamily="34" charset="0"/>
              </a:rPr>
              <a:t>Chapter President, Patrick Murray, CCIM, CLS</a:t>
            </a:r>
          </a:p>
        </p:txBody>
      </p:sp>
      <p:sp>
        <p:nvSpPr>
          <p:cNvPr id="8" name="TextBox 7">
            <a:extLst>
              <a:ext uri="{FF2B5EF4-FFF2-40B4-BE49-F238E27FC236}">
                <a16:creationId xmlns:a16="http://schemas.microsoft.com/office/drawing/2014/main" id="{37ACFE89-4EA6-4D6E-8DBF-EEE0517EED6A}"/>
              </a:ext>
            </a:extLst>
          </p:cNvPr>
          <p:cNvSpPr txBox="1"/>
          <p:nvPr/>
        </p:nvSpPr>
        <p:spPr>
          <a:xfrm>
            <a:off x="1138130" y="1228202"/>
            <a:ext cx="5824040" cy="523220"/>
          </a:xfrm>
          <a:prstGeom prst="rect">
            <a:avLst/>
          </a:prstGeom>
          <a:noFill/>
        </p:spPr>
        <p:txBody>
          <a:bodyPr wrap="square" rtlCol="0">
            <a:spAutoFit/>
          </a:bodyPr>
          <a:lstStyle/>
          <a:p>
            <a:r>
              <a:rPr lang="en-US" sz="2800" b="1" dirty="0">
                <a:solidFill>
                  <a:srgbClr val="403F42"/>
                </a:solidFill>
                <a:effectLst/>
                <a:latin typeface="Arial" panose="020B0604020202020204" pitchFamily="34" charset="0"/>
                <a:ea typeface="Times New Roman" panose="02020603050405020304" pitchFamily="18" charset="0"/>
              </a:rPr>
              <a:t>2021 NC CCIM Market Forecast</a:t>
            </a:r>
            <a:endParaRPr lang="en-US" sz="2800" dirty="0"/>
          </a:p>
        </p:txBody>
      </p:sp>
    </p:spTree>
    <p:extLst>
      <p:ext uri="{BB962C8B-B14F-4D97-AF65-F5344CB8AC3E}">
        <p14:creationId xmlns:p14="http://schemas.microsoft.com/office/powerpoint/2010/main" val="3312776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5B86018-2274-46A1-8A4E-B2EFE61B9362}"/>
              </a:ext>
            </a:extLst>
          </p:cNvPr>
          <p:cNvSpPr txBox="1"/>
          <p:nvPr/>
        </p:nvSpPr>
        <p:spPr>
          <a:xfrm>
            <a:off x="702527" y="102271"/>
            <a:ext cx="10794381" cy="677108"/>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F2741"/>
                </a:solidFill>
                <a:effectLst/>
                <a:uLnTx/>
                <a:uFillTx/>
                <a:latin typeface="Arial" panose="020B0604020202020204" pitchFamily="34" charset="0"/>
                <a:ea typeface="+mn-ea"/>
                <a:cs typeface="Arial" panose="020B0604020202020204" pitchFamily="34" charset="0"/>
              </a:rPr>
              <a:t>GDP by State (Q3 2020 YOY):  What’s driving your State’s Economy? </a:t>
            </a:r>
            <a:r>
              <a:rPr lang="en-US" sz="2000" b="1" dirty="0">
                <a:solidFill>
                  <a:srgbClr val="0F2741"/>
                </a:solidFill>
                <a:highlight>
                  <a:srgbClr val="FFFF00"/>
                </a:highlight>
                <a:latin typeface="Arial" panose="020B0604020202020204" pitchFamily="34" charset="0"/>
                <a:cs typeface="Arial" panose="020B0604020202020204" pitchFamily="34" charset="0"/>
              </a:rPr>
              <a:t>NC</a:t>
            </a:r>
            <a:r>
              <a:rPr kumimoji="0" lang="en-US" sz="2000" b="1" i="0" u="none" strike="noStrike" kern="1200" cap="none" spc="0" normalizeH="0" baseline="0" noProof="0" dirty="0">
                <a:ln>
                  <a:noFill/>
                </a:ln>
                <a:solidFill>
                  <a:srgbClr val="0F2741"/>
                </a:solidFill>
                <a:effectLst/>
                <a:highlight>
                  <a:srgbClr val="FFFF00"/>
                </a:highlight>
                <a:uLnTx/>
                <a:uFillTx/>
                <a:latin typeface="Arial" panose="020B0604020202020204" pitchFamily="34" charset="0"/>
                <a:ea typeface="+mn-ea"/>
                <a:cs typeface="Arial" panose="020B0604020202020204" pitchFamily="34" charset="0"/>
              </a:rPr>
              <a:t> #11 &amp; SC #26</a:t>
            </a:r>
          </a:p>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F2741"/>
              </a:solidFill>
              <a:effectLst/>
              <a:uLnTx/>
              <a:uFillTx/>
              <a:latin typeface="Open Sans"/>
              <a:ea typeface="+mn-ea"/>
              <a:cs typeface="+mn-cs"/>
            </a:endParaRPr>
          </a:p>
        </p:txBody>
      </p:sp>
      <p:pic>
        <p:nvPicPr>
          <p:cNvPr id="5" name="Picture 4">
            <a:extLst>
              <a:ext uri="{FF2B5EF4-FFF2-40B4-BE49-F238E27FC236}">
                <a16:creationId xmlns:a16="http://schemas.microsoft.com/office/drawing/2014/main" id="{D1591894-7C30-42B1-B981-04D49515E283}"/>
              </a:ext>
            </a:extLst>
          </p:cNvPr>
          <p:cNvPicPr>
            <a:picLocks noChangeAspect="1"/>
          </p:cNvPicPr>
          <p:nvPr/>
        </p:nvPicPr>
        <p:blipFill>
          <a:blip r:embed="rId2"/>
          <a:stretch>
            <a:fillRect/>
          </a:stretch>
        </p:blipFill>
        <p:spPr>
          <a:xfrm>
            <a:off x="0" y="1899469"/>
            <a:ext cx="5716136" cy="3483740"/>
          </a:xfrm>
          <a:prstGeom prst="rect">
            <a:avLst/>
          </a:prstGeom>
        </p:spPr>
      </p:pic>
      <p:cxnSp>
        <p:nvCxnSpPr>
          <p:cNvPr id="6" name="Google Shape;276;p39">
            <a:extLst>
              <a:ext uri="{FF2B5EF4-FFF2-40B4-BE49-F238E27FC236}">
                <a16:creationId xmlns:a16="http://schemas.microsoft.com/office/drawing/2014/main" id="{2340562A-0B6E-4936-8796-6E5ECFED9116}"/>
              </a:ext>
            </a:extLst>
          </p:cNvPr>
          <p:cNvCxnSpPr>
            <a:cxnSpLocks/>
          </p:cNvCxnSpPr>
          <p:nvPr/>
        </p:nvCxnSpPr>
        <p:spPr>
          <a:xfrm>
            <a:off x="0" y="595375"/>
            <a:ext cx="12192000" cy="0"/>
          </a:xfrm>
          <a:prstGeom prst="straightConnector1">
            <a:avLst/>
          </a:prstGeom>
          <a:noFill/>
          <a:ln w="57150" cap="flat" cmpd="sng">
            <a:solidFill>
              <a:schemeClr val="dk1"/>
            </a:solidFill>
            <a:prstDash val="solid"/>
            <a:round/>
            <a:headEnd type="none" w="sm" len="sm"/>
            <a:tailEnd type="none" w="sm" len="sm"/>
          </a:ln>
        </p:spPr>
      </p:cxnSp>
      <p:sp>
        <p:nvSpPr>
          <p:cNvPr id="7" name="TextBox 6">
            <a:extLst>
              <a:ext uri="{FF2B5EF4-FFF2-40B4-BE49-F238E27FC236}">
                <a16:creationId xmlns:a16="http://schemas.microsoft.com/office/drawing/2014/main" id="{93F9D997-9C45-44D2-A36B-F0DA1D0EA500}"/>
              </a:ext>
            </a:extLst>
          </p:cNvPr>
          <p:cNvSpPr txBox="1"/>
          <p:nvPr/>
        </p:nvSpPr>
        <p:spPr>
          <a:xfrm>
            <a:off x="238004" y="1507691"/>
            <a:ext cx="496264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Top 10 States with most $ GDP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TX &gt; NY</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6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FL &gt; IL</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GA &gt; NJ, </a:t>
            </a:r>
            <a:r>
              <a:rPr kumimoji="0" lang="en-US" sz="1600" b="1"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rPr>
              <a:t>NC &gt; MA &amp; VA</a:t>
            </a:r>
          </a:p>
        </p:txBody>
      </p:sp>
      <p:sp>
        <p:nvSpPr>
          <p:cNvPr id="10" name="TextBox 9">
            <a:extLst>
              <a:ext uri="{FF2B5EF4-FFF2-40B4-BE49-F238E27FC236}">
                <a16:creationId xmlns:a16="http://schemas.microsoft.com/office/drawing/2014/main" id="{E64166AE-9FA4-4432-B869-A038BE2C0104}"/>
              </a:ext>
            </a:extLst>
          </p:cNvPr>
          <p:cNvSpPr txBox="1"/>
          <p:nvPr/>
        </p:nvSpPr>
        <p:spPr>
          <a:xfrm>
            <a:off x="7381217" y="1409480"/>
            <a:ext cx="492508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#11 to #20 States </a:t>
            </a:r>
            <a:r>
              <a:rPr kumimoji="0" lang="en-US" sz="16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NC &gt;$500b and MA, VA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highlight>
                  <a:srgbClr val="00FF00"/>
                </a:highlight>
                <a:uLnTx/>
                <a:uFillTx/>
                <a:latin typeface="Arial" panose="020B0604020202020204" pitchFamily="34" charset="0"/>
                <a:ea typeface="+mn-ea"/>
                <a:cs typeface="Arial" panose="020B0604020202020204" pitchFamily="34" charset="0"/>
              </a:rPr>
              <a:t>CO, AZ &amp; TN are in a horse race to surpass $400b</a:t>
            </a:r>
          </a:p>
        </p:txBody>
      </p:sp>
      <p:pic>
        <p:nvPicPr>
          <p:cNvPr id="13" name="Picture 12">
            <a:extLst>
              <a:ext uri="{FF2B5EF4-FFF2-40B4-BE49-F238E27FC236}">
                <a16:creationId xmlns:a16="http://schemas.microsoft.com/office/drawing/2014/main" id="{4E48B6B0-4B49-4FE6-8871-391D7B946FAA}"/>
              </a:ext>
            </a:extLst>
          </p:cNvPr>
          <p:cNvPicPr>
            <a:picLocks noChangeAspect="1"/>
          </p:cNvPicPr>
          <p:nvPr/>
        </p:nvPicPr>
        <p:blipFill>
          <a:blip r:embed="rId3"/>
          <a:stretch>
            <a:fillRect/>
          </a:stretch>
        </p:blipFill>
        <p:spPr>
          <a:xfrm>
            <a:off x="7967813" y="2037467"/>
            <a:ext cx="3572897" cy="3616469"/>
          </a:xfrm>
          <a:prstGeom prst="rect">
            <a:avLst/>
          </a:prstGeom>
        </p:spPr>
      </p:pic>
      <p:sp>
        <p:nvSpPr>
          <p:cNvPr id="16" name="TextBox 15">
            <a:extLst>
              <a:ext uri="{FF2B5EF4-FFF2-40B4-BE49-F238E27FC236}">
                <a16:creationId xmlns:a16="http://schemas.microsoft.com/office/drawing/2014/main" id="{1AAD1186-88C1-4E6C-98C9-EB0178E22D0A}"/>
              </a:ext>
            </a:extLst>
          </p:cNvPr>
          <p:cNvSpPr txBox="1"/>
          <p:nvPr/>
        </p:nvSpPr>
        <p:spPr>
          <a:xfrm>
            <a:off x="5449444" y="777893"/>
            <a:ext cx="1878580"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alibri" panose="020F0502020204030204"/>
                <a:ea typeface="+mn-ea"/>
                <a:cs typeface="+mn-cs"/>
              </a:rPr>
              <a:t>#21 to #27: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alibri" panose="020F0502020204030204"/>
                <a:ea typeface="+mn-ea"/>
                <a:cs typeface="+mn-cs"/>
              </a:rPr>
              <a:t>SC #26</a:t>
            </a:r>
          </a:p>
        </p:txBody>
      </p:sp>
      <p:sp>
        <p:nvSpPr>
          <p:cNvPr id="17" name="Arrow: Right 16">
            <a:extLst>
              <a:ext uri="{FF2B5EF4-FFF2-40B4-BE49-F238E27FC236}">
                <a16:creationId xmlns:a16="http://schemas.microsoft.com/office/drawing/2014/main" id="{32010712-008B-493B-9858-2D26C6652110}"/>
              </a:ext>
            </a:extLst>
          </p:cNvPr>
          <p:cNvSpPr/>
          <p:nvPr/>
        </p:nvSpPr>
        <p:spPr>
          <a:xfrm rot="20760000">
            <a:off x="3251465" y="2027164"/>
            <a:ext cx="233749" cy="297117"/>
          </a:xfrm>
          <a:prstGeom prst="rightArrow">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9" name="TextBox 18">
            <a:extLst>
              <a:ext uri="{FF2B5EF4-FFF2-40B4-BE49-F238E27FC236}">
                <a16:creationId xmlns:a16="http://schemas.microsoft.com/office/drawing/2014/main" id="{AC474A1B-B133-43BB-BDD7-0173A1D7516A}"/>
              </a:ext>
            </a:extLst>
          </p:cNvPr>
          <p:cNvSpPr txBox="1"/>
          <p:nvPr/>
        </p:nvSpPr>
        <p:spPr>
          <a:xfrm>
            <a:off x="3911734" y="6031399"/>
            <a:ext cx="571613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https://www.statista.com/statistics/248053/us-real-gross-domestic-product-gdp-by-state/</a:t>
            </a: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20" name="Google Shape;233;p33">
            <a:extLst>
              <a:ext uri="{FF2B5EF4-FFF2-40B4-BE49-F238E27FC236}">
                <a16:creationId xmlns:a16="http://schemas.microsoft.com/office/drawing/2014/main" id="{DB7EC106-7F2D-4AE0-998E-E893E862E376}"/>
              </a:ext>
            </a:extLst>
          </p:cNvPr>
          <p:cNvSpPr txBox="1">
            <a:spLocks/>
          </p:cNvSpPr>
          <p:nvPr/>
        </p:nvSpPr>
        <p:spPr>
          <a:xfrm>
            <a:off x="10881775" y="6449389"/>
            <a:ext cx="403538" cy="408611"/>
          </a:xfrm>
          <a:prstGeom prst="rect">
            <a:avLst/>
          </a:prstGeom>
          <a:no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200" b="1" i="0" u="none" strike="noStrike" kern="0" cap="none" spc="0" normalizeH="0" baseline="0" noProof="0" smtClean="0">
                <a:ln>
                  <a:noFill/>
                </a:ln>
                <a:solidFill>
                  <a:prstClr val="black"/>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10</a:t>
            </a:fld>
            <a:endParaRPr kumimoji="0" lang="en-US" sz="1200" b="1"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8" name="Arrow: Right 17">
            <a:extLst>
              <a:ext uri="{FF2B5EF4-FFF2-40B4-BE49-F238E27FC236}">
                <a16:creationId xmlns:a16="http://schemas.microsoft.com/office/drawing/2014/main" id="{EFECA037-9DA6-42FE-AE7E-FD47967410E3}"/>
              </a:ext>
            </a:extLst>
          </p:cNvPr>
          <p:cNvSpPr/>
          <p:nvPr/>
        </p:nvSpPr>
        <p:spPr>
          <a:xfrm rot="20760000">
            <a:off x="7722718" y="2085767"/>
            <a:ext cx="233749" cy="297117"/>
          </a:xfrm>
          <a:prstGeom prst="rightArrow">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id="{80416952-8E0E-46A0-8E6B-7A60316E01A5}"/>
              </a:ext>
            </a:extLst>
          </p:cNvPr>
          <p:cNvPicPr>
            <a:picLocks noChangeAspect="1"/>
          </p:cNvPicPr>
          <p:nvPr/>
        </p:nvPicPr>
        <p:blipFill>
          <a:blip r:embed="rId5"/>
          <a:stretch>
            <a:fillRect/>
          </a:stretch>
        </p:blipFill>
        <p:spPr>
          <a:xfrm>
            <a:off x="5097780" y="1440180"/>
            <a:ext cx="2434590" cy="2809142"/>
          </a:xfrm>
          <a:prstGeom prst="rect">
            <a:avLst/>
          </a:prstGeom>
        </p:spPr>
      </p:pic>
      <p:sp>
        <p:nvSpPr>
          <p:cNvPr id="21" name="Arrow: Right 20">
            <a:extLst>
              <a:ext uri="{FF2B5EF4-FFF2-40B4-BE49-F238E27FC236}">
                <a16:creationId xmlns:a16="http://schemas.microsoft.com/office/drawing/2014/main" id="{BD9FD673-6CDD-4ACF-8BD6-7587F7F5495B}"/>
              </a:ext>
            </a:extLst>
          </p:cNvPr>
          <p:cNvSpPr/>
          <p:nvPr/>
        </p:nvSpPr>
        <p:spPr>
          <a:xfrm rot="20760000">
            <a:off x="4840139" y="3533878"/>
            <a:ext cx="233749" cy="297117"/>
          </a:xfrm>
          <a:prstGeom prst="rightArrow">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pic>
        <p:nvPicPr>
          <p:cNvPr id="24" name="Picture 23">
            <a:extLst>
              <a:ext uri="{FF2B5EF4-FFF2-40B4-BE49-F238E27FC236}">
                <a16:creationId xmlns:a16="http://schemas.microsoft.com/office/drawing/2014/main" id="{48E156C6-E189-4AF4-8FD5-B90511F9502B}"/>
              </a:ext>
            </a:extLst>
          </p:cNvPr>
          <p:cNvPicPr>
            <a:picLocks noChangeAspect="1"/>
          </p:cNvPicPr>
          <p:nvPr/>
        </p:nvPicPr>
        <p:blipFill>
          <a:blip r:embed="rId6"/>
          <a:stretch>
            <a:fillRect/>
          </a:stretch>
        </p:blipFill>
        <p:spPr>
          <a:xfrm>
            <a:off x="2446020" y="5341248"/>
            <a:ext cx="3707306" cy="467278"/>
          </a:xfrm>
          <a:prstGeom prst="rect">
            <a:avLst/>
          </a:prstGeom>
        </p:spPr>
      </p:pic>
      <p:pic>
        <p:nvPicPr>
          <p:cNvPr id="25" name="Picture 24">
            <a:extLst>
              <a:ext uri="{FF2B5EF4-FFF2-40B4-BE49-F238E27FC236}">
                <a16:creationId xmlns:a16="http://schemas.microsoft.com/office/drawing/2014/main" id="{7A845DE1-83C4-4BF2-A800-CFD9D4897BBF}"/>
              </a:ext>
            </a:extLst>
          </p:cNvPr>
          <p:cNvPicPr>
            <a:picLocks noChangeAspect="1"/>
          </p:cNvPicPr>
          <p:nvPr/>
        </p:nvPicPr>
        <p:blipFill>
          <a:blip r:embed="rId7"/>
          <a:stretch>
            <a:fillRect/>
          </a:stretch>
        </p:blipFill>
        <p:spPr>
          <a:xfrm>
            <a:off x="6148843" y="4523636"/>
            <a:ext cx="1916214" cy="1433872"/>
          </a:xfrm>
          <a:prstGeom prst="rect">
            <a:avLst/>
          </a:prstGeom>
        </p:spPr>
      </p:pic>
      <p:pic>
        <p:nvPicPr>
          <p:cNvPr id="26" name="Picture 25">
            <a:extLst>
              <a:ext uri="{FF2B5EF4-FFF2-40B4-BE49-F238E27FC236}">
                <a16:creationId xmlns:a16="http://schemas.microsoft.com/office/drawing/2014/main" id="{8E60ACC6-18B5-4153-BA85-E708241D9003}"/>
              </a:ext>
            </a:extLst>
          </p:cNvPr>
          <p:cNvPicPr>
            <a:picLocks noChangeAspect="1"/>
          </p:cNvPicPr>
          <p:nvPr/>
        </p:nvPicPr>
        <p:blipFill>
          <a:blip r:embed="rId8"/>
          <a:stretch>
            <a:fillRect/>
          </a:stretch>
        </p:blipFill>
        <p:spPr>
          <a:xfrm>
            <a:off x="3382386" y="4632412"/>
            <a:ext cx="2191056" cy="666843"/>
          </a:xfrm>
          <a:prstGeom prst="rect">
            <a:avLst/>
          </a:prstGeom>
        </p:spPr>
      </p:pic>
      <p:sp>
        <p:nvSpPr>
          <p:cNvPr id="9" name="TextBox 8">
            <a:extLst>
              <a:ext uri="{FF2B5EF4-FFF2-40B4-BE49-F238E27FC236}">
                <a16:creationId xmlns:a16="http://schemas.microsoft.com/office/drawing/2014/main" id="{6FA623FF-EC8F-4A4E-B705-7A328CA05DF3}"/>
              </a:ext>
            </a:extLst>
          </p:cNvPr>
          <p:cNvSpPr txBox="1"/>
          <p:nvPr/>
        </p:nvSpPr>
        <p:spPr>
          <a:xfrm>
            <a:off x="1215483" y="724830"/>
            <a:ext cx="402559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Most GDP Decline in 2020 was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NV, TN &amp; HI at &gt;40%)</a:t>
            </a:r>
          </a:p>
        </p:txBody>
      </p:sp>
      <p:sp>
        <p:nvSpPr>
          <p:cNvPr id="27" name="TextBox 26">
            <a:extLst>
              <a:ext uri="{FF2B5EF4-FFF2-40B4-BE49-F238E27FC236}">
                <a16:creationId xmlns:a16="http://schemas.microsoft.com/office/drawing/2014/main" id="{901F4603-FDF5-4126-BD57-40686910F2BD}"/>
              </a:ext>
            </a:extLst>
          </p:cNvPr>
          <p:cNvSpPr txBox="1"/>
          <p:nvPr/>
        </p:nvSpPr>
        <p:spPr>
          <a:xfrm>
            <a:off x="7668322" y="743415"/>
            <a:ext cx="402559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Least GDP Decline in 2020 was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UT &amp; AZ &lt;25%)</a:t>
            </a:r>
          </a:p>
        </p:txBody>
      </p:sp>
      <p:sp>
        <p:nvSpPr>
          <p:cNvPr id="11" name="Oval 10">
            <a:extLst>
              <a:ext uri="{FF2B5EF4-FFF2-40B4-BE49-F238E27FC236}">
                <a16:creationId xmlns:a16="http://schemas.microsoft.com/office/drawing/2014/main" id="{CC88EA03-1896-4A89-ACE4-8883D92D8D41}"/>
              </a:ext>
            </a:extLst>
          </p:cNvPr>
          <p:cNvSpPr/>
          <p:nvPr/>
        </p:nvSpPr>
        <p:spPr>
          <a:xfrm>
            <a:off x="5118410" y="657921"/>
            <a:ext cx="2509024" cy="403674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Arrow: Right 29">
            <a:extLst>
              <a:ext uri="{FF2B5EF4-FFF2-40B4-BE49-F238E27FC236}">
                <a16:creationId xmlns:a16="http://schemas.microsoft.com/office/drawing/2014/main" id="{DDA8B343-88A5-4C92-87CB-4BAFAA5807FC}"/>
              </a:ext>
            </a:extLst>
          </p:cNvPr>
          <p:cNvSpPr/>
          <p:nvPr/>
        </p:nvSpPr>
        <p:spPr>
          <a:xfrm rot="20760000">
            <a:off x="2143392" y="5382812"/>
            <a:ext cx="233749" cy="297117"/>
          </a:xfrm>
          <a:prstGeom prst="rightArrow">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0E1E4DC6-F166-482D-89F6-A121E3579C96}"/>
              </a:ext>
            </a:extLst>
          </p:cNvPr>
          <p:cNvSpPr txBox="1"/>
          <p:nvPr/>
        </p:nvSpPr>
        <p:spPr>
          <a:xfrm>
            <a:off x="4215161" y="4159405"/>
            <a:ext cx="2152185" cy="276999"/>
          </a:xfrm>
          <a:prstGeom prst="rect">
            <a:avLst/>
          </a:prstGeom>
          <a:noFill/>
        </p:spPr>
        <p:txBody>
          <a:bodyPr wrap="square" rtlCol="0">
            <a:spAutoFit/>
          </a:bodyPr>
          <a:lstStyle/>
          <a:p>
            <a:r>
              <a:rPr lang="en-US" sz="1200" b="1" dirty="0">
                <a:highlight>
                  <a:srgbClr val="FFFF00"/>
                </a:highlight>
              </a:rPr>
              <a:t>What-If AL Unionizes Amazon?</a:t>
            </a:r>
          </a:p>
        </p:txBody>
      </p:sp>
    </p:spTree>
    <p:extLst>
      <p:ext uri="{BB962C8B-B14F-4D97-AF65-F5344CB8AC3E}">
        <p14:creationId xmlns:p14="http://schemas.microsoft.com/office/powerpoint/2010/main" val="8495521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068FAB-098A-4B8C-BFB0-88B28EDCC225}"/>
              </a:ext>
            </a:extLst>
          </p:cNvPr>
          <p:cNvPicPr>
            <a:picLocks noChangeAspect="1"/>
          </p:cNvPicPr>
          <p:nvPr/>
        </p:nvPicPr>
        <p:blipFill>
          <a:blip r:embed="rId2"/>
          <a:stretch>
            <a:fillRect/>
          </a:stretch>
        </p:blipFill>
        <p:spPr>
          <a:xfrm>
            <a:off x="7489931" y="226330"/>
            <a:ext cx="2212464" cy="1828800"/>
          </a:xfrm>
          <a:prstGeom prst="rect">
            <a:avLst/>
          </a:prstGeom>
        </p:spPr>
      </p:pic>
      <p:sp>
        <p:nvSpPr>
          <p:cNvPr id="6" name="TextBox 5">
            <a:extLst>
              <a:ext uri="{FF2B5EF4-FFF2-40B4-BE49-F238E27FC236}">
                <a16:creationId xmlns:a16="http://schemas.microsoft.com/office/drawing/2014/main" id="{13684D05-E3AB-42E5-BB70-3237D147EAEF}"/>
              </a:ext>
            </a:extLst>
          </p:cNvPr>
          <p:cNvSpPr txBox="1"/>
          <p:nvPr/>
        </p:nvSpPr>
        <p:spPr>
          <a:xfrm>
            <a:off x="243186" y="6516309"/>
            <a:ext cx="6203118" cy="5309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rPr>
              <a:t>https://siteselection.com/issues/2021/jan/state-of-the-states-2021-cover.cfm</a:t>
            </a:r>
            <a:endPar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75375900-A560-430A-A742-70DD7FB5C1A1}"/>
              </a:ext>
            </a:extLst>
          </p:cNvPr>
          <p:cNvPicPr>
            <a:picLocks noChangeAspect="1"/>
          </p:cNvPicPr>
          <p:nvPr/>
        </p:nvPicPr>
        <p:blipFill>
          <a:blip r:embed="rId4"/>
          <a:stretch>
            <a:fillRect/>
          </a:stretch>
        </p:blipFill>
        <p:spPr>
          <a:xfrm>
            <a:off x="1657424" y="317750"/>
            <a:ext cx="2405925" cy="1641500"/>
          </a:xfrm>
          <a:prstGeom prst="rect">
            <a:avLst/>
          </a:prstGeom>
        </p:spPr>
      </p:pic>
      <p:pic>
        <p:nvPicPr>
          <p:cNvPr id="10" name="Picture 9">
            <a:extLst>
              <a:ext uri="{FF2B5EF4-FFF2-40B4-BE49-F238E27FC236}">
                <a16:creationId xmlns:a16="http://schemas.microsoft.com/office/drawing/2014/main" id="{3CFD3AC3-9B9E-40A8-A67C-41AA2C0A3F71}"/>
              </a:ext>
            </a:extLst>
          </p:cNvPr>
          <p:cNvPicPr>
            <a:picLocks noChangeAspect="1"/>
          </p:cNvPicPr>
          <p:nvPr/>
        </p:nvPicPr>
        <p:blipFill>
          <a:blip r:embed="rId5"/>
          <a:stretch>
            <a:fillRect/>
          </a:stretch>
        </p:blipFill>
        <p:spPr>
          <a:xfrm>
            <a:off x="7292233" y="2426858"/>
            <a:ext cx="4820323" cy="3391373"/>
          </a:xfrm>
          <a:prstGeom prst="rect">
            <a:avLst/>
          </a:prstGeom>
        </p:spPr>
      </p:pic>
      <p:sp>
        <p:nvSpPr>
          <p:cNvPr id="13" name="Google Shape;233;p33">
            <a:extLst>
              <a:ext uri="{FF2B5EF4-FFF2-40B4-BE49-F238E27FC236}">
                <a16:creationId xmlns:a16="http://schemas.microsoft.com/office/drawing/2014/main" id="{579617A7-E19C-4D99-97EE-205DBCDF9978}"/>
              </a:ext>
            </a:extLst>
          </p:cNvPr>
          <p:cNvSpPr txBox="1">
            <a:spLocks/>
          </p:cNvSpPr>
          <p:nvPr/>
        </p:nvSpPr>
        <p:spPr>
          <a:xfrm>
            <a:off x="10905893" y="6449389"/>
            <a:ext cx="383865" cy="408611"/>
          </a:xfrm>
          <a:prstGeom prst="rect">
            <a:avLst/>
          </a:prstGeom>
          <a:no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200" b="1" i="0" u="none" strike="noStrike" kern="0" cap="none" spc="0" normalizeH="0" baseline="0" noProof="0" smtClean="0">
                <a:ln>
                  <a:noFill/>
                </a:ln>
                <a:solidFill>
                  <a:prstClr val="black"/>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11</a:t>
            </a:fld>
            <a:endParaRPr kumimoji="0" lang="en-US" sz="1200" b="1"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4" name="Arrow: Right 13">
            <a:extLst>
              <a:ext uri="{FF2B5EF4-FFF2-40B4-BE49-F238E27FC236}">
                <a16:creationId xmlns:a16="http://schemas.microsoft.com/office/drawing/2014/main" id="{2555D965-7ED6-432D-8825-0B3C3246FEB9}"/>
              </a:ext>
            </a:extLst>
          </p:cNvPr>
          <p:cNvSpPr/>
          <p:nvPr/>
        </p:nvSpPr>
        <p:spPr>
          <a:xfrm rot="20760000">
            <a:off x="7175359" y="3751870"/>
            <a:ext cx="233749" cy="297117"/>
          </a:xfrm>
          <a:prstGeom prst="rightArrow">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 name="Arrow: Right 14">
            <a:extLst>
              <a:ext uri="{FF2B5EF4-FFF2-40B4-BE49-F238E27FC236}">
                <a16:creationId xmlns:a16="http://schemas.microsoft.com/office/drawing/2014/main" id="{7FA000EF-C39B-4255-ADAD-74AF8E0EAE64}"/>
              </a:ext>
            </a:extLst>
          </p:cNvPr>
          <p:cNvSpPr/>
          <p:nvPr/>
        </p:nvSpPr>
        <p:spPr>
          <a:xfrm rot="20760000">
            <a:off x="7208813" y="5465787"/>
            <a:ext cx="233749" cy="297117"/>
          </a:xfrm>
          <a:prstGeom prst="rightArrow">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 name="Arrow: Right 15">
            <a:extLst>
              <a:ext uri="{FF2B5EF4-FFF2-40B4-BE49-F238E27FC236}">
                <a16:creationId xmlns:a16="http://schemas.microsoft.com/office/drawing/2014/main" id="{59568585-FD7F-4079-8910-58BE32A42DF2}"/>
              </a:ext>
            </a:extLst>
          </p:cNvPr>
          <p:cNvSpPr/>
          <p:nvPr/>
        </p:nvSpPr>
        <p:spPr>
          <a:xfrm rot="840000" flipH="1">
            <a:off x="6770455" y="3975103"/>
            <a:ext cx="233749" cy="297117"/>
          </a:xfrm>
          <a:prstGeom prst="rightArrow">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 name="Arrow: Right 16">
            <a:extLst>
              <a:ext uri="{FF2B5EF4-FFF2-40B4-BE49-F238E27FC236}">
                <a16:creationId xmlns:a16="http://schemas.microsoft.com/office/drawing/2014/main" id="{3E9C101A-8F99-4F7F-B7BA-EFD44BF5B2A4}"/>
              </a:ext>
            </a:extLst>
          </p:cNvPr>
          <p:cNvSpPr/>
          <p:nvPr/>
        </p:nvSpPr>
        <p:spPr>
          <a:xfrm rot="840000" flipH="1">
            <a:off x="6817234" y="5177406"/>
            <a:ext cx="233749" cy="297117"/>
          </a:xfrm>
          <a:prstGeom prst="rightArrow">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8" name="TextBox 17">
            <a:extLst>
              <a:ext uri="{FF2B5EF4-FFF2-40B4-BE49-F238E27FC236}">
                <a16:creationId xmlns:a16="http://schemas.microsoft.com/office/drawing/2014/main" id="{8744958E-90E6-4610-8E98-0012210283CD}"/>
              </a:ext>
            </a:extLst>
          </p:cNvPr>
          <p:cNvSpPr txBox="1"/>
          <p:nvPr/>
        </p:nvSpPr>
        <p:spPr>
          <a:xfrm>
            <a:off x="4577937" y="278813"/>
            <a:ext cx="3158836"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San Antonio – Navistar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Springhill TN – Cadillac EV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Huntsville – Space Command HQ</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MD – New Cash Printing Plant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1"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NC – Gilead (Wake Co) &amp; Epic Games</a:t>
            </a:r>
          </a:p>
        </p:txBody>
      </p:sp>
      <p:cxnSp>
        <p:nvCxnSpPr>
          <p:cNvPr id="19" name="Google Shape;276;p39">
            <a:extLst>
              <a:ext uri="{FF2B5EF4-FFF2-40B4-BE49-F238E27FC236}">
                <a16:creationId xmlns:a16="http://schemas.microsoft.com/office/drawing/2014/main" id="{0510C793-BFA4-4336-91DF-B7787BB7A3EE}"/>
              </a:ext>
            </a:extLst>
          </p:cNvPr>
          <p:cNvCxnSpPr>
            <a:cxnSpLocks/>
          </p:cNvCxnSpPr>
          <p:nvPr/>
        </p:nvCxnSpPr>
        <p:spPr>
          <a:xfrm>
            <a:off x="0" y="2153054"/>
            <a:ext cx="12192000" cy="0"/>
          </a:xfrm>
          <a:prstGeom prst="straightConnector1">
            <a:avLst/>
          </a:prstGeom>
          <a:noFill/>
          <a:ln w="57150" cap="flat" cmpd="sng">
            <a:solidFill>
              <a:srgbClr val="333333"/>
            </a:solidFill>
            <a:prstDash val="solid"/>
            <a:round/>
            <a:headEnd type="none" w="sm" len="sm"/>
            <a:tailEnd type="none" w="sm" len="sm"/>
          </a:ln>
        </p:spPr>
      </p:cxnSp>
      <p:pic>
        <p:nvPicPr>
          <p:cNvPr id="3" name="Picture 2">
            <a:extLst>
              <a:ext uri="{FF2B5EF4-FFF2-40B4-BE49-F238E27FC236}">
                <a16:creationId xmlns:a16="http://schemas.microsoft.com/office/drawing/2014/main" id="{9E0A0D25-F455-4EAD-B3E6-F07FDAB34404}"/>
              </a:ext>
            </a:extLst>
          </p:cNvPr>
          <p:cNvPicPr>
            <a:picLocks noChangeAspect="1"/>
          </p:cNvPicPr>
          <p:nvPr/>
        </p:nvPicPr>
        <p:blipFill>
          <a:blip r:embed="rId6"/>
          <a:stretch>
            <a:fillRect/>
          </a:stretch>
        </p:blipFill>
        <p:spPr>
          <a:xfrm>
            <a:off x="112112" y="2296927"/>
            <a:ext cx="6658953" cy="3334439"/>
          </a:xfrm>
          <a:prstGeom prst="rect">
            <a:avLst/>
          </a:prstGeom>
        </p:spPr>
      </p:pic>
      <p:sp>
        <p:nvSpPr>
          <p:cNvPr id="20" name="Arrow: Right 19">
            <a:extLst>
              <a:ext uri="{FF2B5EF4-FFF2-40B4-BE49-F238E27FC236}">
                <a16:creationId xmlns:a16="http://schemas.microsoft.com/office/drawing/2014/main" id="{4169F435-5B6B-4B1F-98D4-03B368295304}"/>
              </a:ext>
            </a:extLst>
          </p:cNvPr>
          <p:cNvSpPr/>
          <p:nvPr/>
        </p:nvSpPr>
        <p:spPr>
          <a:xfrm rot="840000" flipH="1">
            <a:off x="6757761" y="3389494"/>
            <a:ext cx="233749" cy="297117"/>
          </a:xfrm>
          <a:prstGeom prst="rightArrow">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1" name="Arrow: Right 20">
            <a:extLst>
              <a:ext uri="{FF2B5EF4-FFF2-40B4-BE49-F238E27FC236}">
                <a16:creationId xmlns:a16="http://schemas.microsoft.com/office/drawing/2014/main" id="{D4669F98-EA9E-43CF-BAC5-BF93796CE834}"/>
              </a:ext>
            </a:extLst>
          </p:cNvPr>
          <p:cNvSpPr/>
          <p:nvPr/>
        </p:nvSpPr>
        <p:spPr>
          <a:xfrm rot="840000" flipH="1">
            <a:off x="6746610" y="2954596"/>
            <a:ext cx="233749" cy="297117"/>
          </a:xfrm>
          <a:prstGeom prst="rightArrow">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3" name="Arrow: Right 22">
            <a:extLst>
              <a:ext uri="{FF2B5EF4-FFF2-40B4-BE49-F238E27FC236}">
                <a16:creationId xmlns:a16="http://schemas.microsoft.com/office/drawing/2014/main" id="{88C29252-DFE5-48B7-8F43-14171055A84F}"/>
              </a:ext>
            </a:extLst>
          </p:cNvPr>
          <p:cNvSpPr/>
          <p:nvPr/>
        </p:nvSpPr>
        <p:spPr>
          <a:xfrm rot="20760000">
            <a:off x="7171642" y="2585056"/>
            <a:ext cx="233749" cy="297117"/>
          </a:xfrm>
          <a:prstGeom prst="rightArrow">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4" name="Arrow: Right 23">
            <a:extLst>
              <a:ext uri="{FF2B5EF4-FFF2-40B4-BE49-F238E27FC236}">
                <a16:creationId xmlns:a16="http://schemas.microsoft.com/office/drawing/2014/main" id="{B18B068B-05A3-4FE6-B4D3-172F11CCB9CE}"/>
              </a:ext>
            </a:extLst>
          </p:cNvPr>
          <p:cNvSpPr/>
          <p:nvPr/>
        </p:nvSpPr>
        <p:spPr>
          <a:xfrm rot="20760000">
            <a:off x="7193945" y="3053406"/>
            <a:ext cx="233749" cy="297117"/>
          </a:xfrm>
          <a:prstGeom prst="rightArrow">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5" name="Arrow: Right 24">
            <a:extLst>
              <a:ext uri="{FF2B5EF4-FFF2-40B4-BE49-F238E27FC236}">
                <a16:creationId xmlns:a16="http://schemas.microsoft.com/office/drawing/2014/main" id="{4CA78C3B-67E5-4B83-BD65-CA61F1EFFDC3}"/>
              </a:ext>
            </a:extLst>
          </p:cNvPr>
          <p:cNvSpPr/>
          <p:nvPr/>
        </p:nvSpPr>
        <p:spPr>
          <a:xfrm rot="20760000">
            <a:off x="4335515" y="1722695"/>
            <a:ext cx="233749" cy="297117"/>
          </a:xfrm>
          <a:prstGeom prst="rightArrow">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969905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ABF77C-B8AC-4916-975C-FBC77859CBBF}"/>
              </a:ext>
            </a:extLst>
          </p:cNvPr>
          <p:cNvSpPr txBox="1"/>
          <p:nvPr/>
        </p:nvSpPr>
        <p:spPr>
          <a:xfrm>
            <a:off x="4348975" y="2040672"/>
            <a:ext cx="2587083" cy="3970318"/>
          </a:xfrm>
          <a:prstGeom prst="rect">
            <a:avLst/>
          </a:prstGeom>
          <a:noFill/>
        </p:spPr>
        <p:txBody>
          <a:bodyPr wrap="square" rtlCol="0">
            <a:spAutoFit/>
          </a:bodyPr>
          <a:lstStyle/>
          <a:p>
            <a:r>
              <a:rPr lang="en-US" sz="1400" dirty="0"/>
              <a:t>Epic Games, the American video game and software development company behind the popular video game Fortnite, announced this week it was buying a mall in North Carolina, for its new headquarters.</a:t>
            </a:r>
          </a:p>
          <a:p>
            <a:endParaRPr lang="en-US" sz="1400" dirty="0"/>
          </a:p>
          <a:p>
            <a:r>
              <a:rPr lang="en-US" sz="1400" b="1" dirty="0"/>
              <a:t>Epic is purchasing the 980,000-square-foot Cary Towne Center, which sits on 87 acres, from developers who had previously announced plans to demolish the mall and build a new, mixed-use development</a:t>
            </a:r>
            <a:r>
              <a:rPr lang="en-US" sz="1400" dirty="0"/>
              <a:t>. Epic’s plans for the mall are still shaping up, but it plans on moving from its current Cary location in 2024.</a:t>
            </a:r>
          </a:p>
        </p:txBody>
      </p:sp>
      <p:sp>
        <p:nvSpPr>
          <p:cNvPr id="4" name="TextBox 3">
            <a:extLst>
              <a:ext uri="{FF2B5EF4-FFF2-40B4-BE49-F238E27FC236}">
                <a16:creationId xmlns:a16="http://schemas.microsoft.com/office/drawing/2014/main" id="{7B13A6BD-56DD-4C68-B191-F0E353DFFF07}"/>
              </a:ext>
            </a:extLst>
          </p:cNvPr>
          <p:cNvSpPr txBox="1"/>
          <p:nvPr/>
        </p:nvSpPr>
        <p:spPr>
          <a:xfrm>
            <a:off x="-175632" y="106157"/>
            <a:ext cx="6094140" cy="1384995"/>
          </a:xfrm>
          <a:prstGeom prst="rect">
            <a:avLst/>
          </a:prstGeom>
          <a:noFill/>
        </p:spPr>
        <p:txBody>
          <a:bodyPr wrap="square">
            <a:spAutoFit/>
          </a:bodyPr>
          <a:lstStyle/>
          <a:p>
            <a:pPr algn="ctr"/>
            <a:r>
              <a:rPr lang="en-US" sz="2800" b="1" i="0" dirty="0">
                <a:solidFill>
                  <a:srgbClr val="000000"/>
                </a:solidFill>
                <a:effectLst/>
                <a:latin typeface="MaisonNeue"/>
              </a:rPr>
              <a:t>Fortnite’s parent company</a:t>
            </a:r>
          </a:p>
          <a:p>
            <a:pPr algn="ctr"/>
            <a:r>
              <a:rPr lang="en-US" sz="2800" b="1" i="0" dirty="0">
                <a:solidFill>
                  <a:srgbClr val="000000"/>
                </a:solidFill>
                <a:effectLst/>
                <a:latin typeface="MaisonNeue"/>
              </a:rPr>
              <a:t> is turning a North Carolina mall</a:t>
            </a:r>
          </a:p>
          <a:p>
            <a:pPr algn="ctr"/>
            <a:r>
              <a:rPr lang="en-US" sz="2800" b="1" i="0" dirty="0">
                <a:solidFill>
                  <a:srgbClr val="000000"/>
                </a:solidFill>
                <a:effectLst/>
                <a:latin typeface="MaisonNeue"/>
              </a:rPr>
              <a:t> into its headquarters</a:t>
            </a:r>
          </a:p>
        </p:txBody>
      </p:sp>
      <p:sp>
        <p:nvSpPr>
          <p:cNvPr id="6" name="TextBox 5">
            <a:extLst>
              <a:ext uri="{FF2B5EF4-FFF2-40B4-BE49-F238E27FC236}">
                <a16:creationId xmlns:a16="http://schemas.microsoft.com/office/drawing/2014/main" id="{C0DDAFA3-9968-45C9-8240-287B99B72AA7}"/>
              </a:ext>
            </a:extLst>
          </p:cNvPr>
          <p:cNvSpPr txBox="1"/>
          <p:nvPr/>
        </p:nvSpPr>
        <p:spPr>
          <a:xfrm>
            <a:off x="579865" y="1377396"/>
            <a:ext cx="4962292" cy="523220"/>
          </a:xfrm>
          <a:prstGeom prst="rect">
            <a:avLst/>
          </a:prstGeom>
          <a:noFill/>
        </p:spPr>
        <p:txBody>
          <a:bodyPr wrap="square">
            <a:spAutoFit/>
          </a:bodyPr>
          <a:lstStyle/>
          <a:p>
            <a:r>
              <a:rPr lang="en-US" sz="1400" dirty="0">
                <a:hlinkClick r:id="rId2"/>
              </a:rPr>
              <a:t>https://qz.com/1953205/fortnites-parent-company-is-buying-a-mall-for-its-headquarters/</a:t>
            </a:r>
            <a:r>
              <a:rPr lang="en-US" sz="1400" dirty="0"/>
              <a:t> </a:t>
            </a:r>
          </a:p>
        </p:txBody>
      </p:sp>
      <p:pic>
        <p:nvPicPr>
          <p:cNvPr id="9" name="Picture 8" descr="A neon pink sign says &quot;Free Trials&quot; in all-caps in white letters while a larger sign saying Fortnite is in the background at the Epic Games booth at the E3 convention. A shopping cart outfitted with neon pink lights is also in the lower right corner.">
            <a:extLst>
              <a:ext uri="{FF2B5EF4-FFF2-40B4-BE49-F238E27FC236}">
                <a16:creationId xmlns:a16="http://schemas.microsoft.com/office/drawing/2014/main" id="{5ABE914E-CCAC-46B6-8DA1-31944D21A7F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23024" y="2118732"/>
            <a:ext cx="4103649" cy="2999678"/>
          </a:xfrm>
          <a:prstGeom prst="rect">
            <a:avLst/>
          </a:prstGeom>
          <a:noFill/>
          <a:ln>
            <a:noFill/>
          </a:ln>
        </p:spPr>
      </p:pic>
      <p:sp>
        <p:nvSpPr>
          <p:cNvPr id="10" name="Google Shape;233;p33">
            <a:extLst>
              <a:ext uri="{FF2B5EF4-FFF2-40B4-BE49-F238E27FC236}">
                <a16:creationId xmlns:a16="http://schemas.microsoft.com/office/drawing/2014/main" id="{1D2287EC-1B65-4752-81C1-28CDEB0BEA87}"/>
              </a:ext>
            </a:extLst>
          </p:cNvPr>
          <p:cNvSpPr txBox="1">
            <a:spLocks/>
          </p:cNvSpPr>
          <p:nvPr/>
        </p:nvSpPr>
        <p:spPr>
          <a:xfrm>
            <a:off x="10905893" y="6449389"/>
            <a:ext cx="383865" cy="408611"/>
          </a:xfrm>
          <a:prstGeom prst="rect">
            <a:avLst/>
          </a:prstGeom>
          <a:no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200" b="1" i="0" u="none" strike="noStrike" kern="0" cap="none" spc="0" normalizeH="0" baseline="0" noProof="0" smtClean="0">
                <a:ln>
                  <a:noFill/>
                </a:ln>
                <a:solidFill>
                  <a:prstClr val="black"/>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12</a:t>
            </a:fld>
            <a:endParaRPr kumimoji="0" lang="en-US" sz="1200" b="1"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2" name="TextBox 11">
            <a:extLst>
              <a:ext uri="{FF2B5EF4-FFF2-40B4-BE49-F238E27FC236}">
                <a16:creationId xmlns:a16="http://schemas.microsoft.com/office/drawing/2014/main" id="{38863954-6C1F-4424-BAF6-8FDF924AFB00}"/>
              </a:ext>
            </a:extLst>
          </p:cNvPr>
          <p:cNvSpPr txBox="1"/>
          <p:nvPr/>
        </p:nvSpPr>
        <p:spPr>
          <a:xfrm>
            <a:off x="6220523" y="110841"/>
            <a:ext cx="6183350" cy="1384995"/>
          </a:xfrm>
          <a:prstGeom prst="rect">
            <a:avLst/>
          </a:prstGeom>
          <a:noFill/>
        </p:spPr>
        <p:txBody>
          <a:bodyPr wrap="square">
            <a:spAutoFit/>
          </a:bodyPr>
          <a:lstStyle/>
          <a:p>
            <a:pPr algn="ctr"/>
            <a:r>
              <a:rPr lang="en-US" sz="2800" b="1" i="0" dirty="0">
                <a:effectLst/>
                <a:latin typeface="Guardian Egyptian ACBJ Web"/>
              </a:rPr>
              <a:t>Gilead to bring </a:t>
            </a:r>
          </a:p>
          <a:p>
            <a:pPr algn="ctr"/>
            <a:r>
              <a:rPr lang="en-US" sz="2800" b="1" i="0" dirty="0">
                <a:effectLst/>
                <a:latin typeface="Guardian Egyptian ACBJ Web"/>
              </a:rPr>
              <a:t>275 high-paying jobs to </a:t>
            </a:r>
          </a:p>
          <a:p>
            <a:pPr algn="ctr"/>
            <a:r>
              <a:rPr lang="en-US" sz="2800" b="1" i="0" dirty="0">
                <a:effectLst/>
                <a:latin typeface="Guardian Egyptian ACBJ Web"/>
              </a:rPr>
              <a:t>Wake County</a:t>
            </a:r>
          </a:p>
        </p:txBody>
      </p:sp>
      <p:sp>
        <p:nvSpPr>
          <p:cNvPr id="14" name="TextBox 13">
            <a:extLst>
              <a:ext uri="{FF2B5EF4-FFF2-40B4-BE49-F238E27FC236}">
                <a16:creationId xmlns:a16="http://schemas.microsoft.com/office/drawing/2014/main" id="{0180F20F-53A2-4B4D-A209-EE70D5312871}"/>
              </a:ext>
            </a:extLst>
          </p:cNvPr>
          <p:cNvSpPr txBox="1"/>
          <p:nvPr/>
        </p:nvSpPr>
        <p:spPr>
          <a:xfrm>
            <a:off x="7321705" y="1417315"/>
            <a:ext cx="4870295" cy="461665"/>
          </a:xfrm>
          <a:prstGeom prst="rect">
            <a:avLst/>
          </a:prstGeom>
          <a:noFill/>
        </p:spPr>
        <p:txBody>
          <a:bodyPr wrap="square">
            <a:spAutoFit/>
          </a:bodyPr>
          <a:lstStyle/>
          <a:p>
            <a:r>
              <a:rPr lang="en-US" sz="1200" dirty="0">
                <a:hlinkClick r:id="rId4"/>
              </a:rPr>
              <a:t>https://www.bizjournals.com/triangle/news/2021/02/09/gilead-to-bring-high-paying-jobs-to-wake-county.html?b=1612888274%5E21857302</a:t>
            </a:r>
            <a:r>
              <a:rPr lang="en-US" sz="1200" dirty="0"/>
              <a:t> </a:t>
            </a:r>
          </a:p>
        </p:txBody>
      </p:sp>
      <p:sp>
        <p:nvSpPr>
          <p:cNvPr id="15" name="TextBox 14">
            <a:extLst>
              <a:ext uri="{FF2B5EF4-FFF2-40B4-BE49-F238E27FC236}">
                <a16:creationId xmlns:a16="http://schemas.microsoft.com/office/drawing/2014/main" id="{4D518D60-9C7D-4E5B-9D9C-ACB74643249A}"/>
              </a:ext>
            </a:extLst>
          </p:cNvPr>
          <p:cNvSpPr txBox="1"/>
          <p:nvPr/>
        </p:nvSpPr>
        <p:spPr>
          <a:xfrm>
            <a:off x="7683190" y="3468028"/>
            <a:ext cx="4047892" cy="2893100"/>
          </a:xfrm>
          <a:prstGeom prst="rect">
            <a:avLst/>
          </a:prstGeom>
          <a:noFill/>
        </p:spPr>
        <p:txBody>
          <a:bodyPr wrap="square" rtlCol="0">
            <a:spAutoFit/>
          </a:bodyPr>
          <a:lstStyle/>
          <a:p>
            <a:pPr algn="l"/>
            <a:r>
              <a:rPr lang="en-US" sz="1400" b="0" i="0" dirty="0">
                <a:solidFill>
                  <a:srgbClr val="222222"/>
                </a:solidFill>
                <a:effectLst/>
                <a:latin typeface="Guardian Text Egyptian ACBJ Web"/>
              </a:rPr>
              <a:t>Pharma giant Gilead Sciences is bringing a business service operation to Wake County, a move that means 275 new jobs – positions that pay more than double the area’s average wage.</a:t>
            </a:r>
          </a:p>
          <a:p>
            <a:pPr algn="l"/>
            <a:r>
              <a:rPr lang="en-US" sz="1400" b="0" i="0" dirty="0">
                <a:solidFill>
                  <a:srgbClr val="222222"/>
                </a:solidFill>
                <a:effectLst/>
                <a:latin typeface="Guardian Text Egyptian ACBJ Web"/>
              </a:rPr>
              <a:t>The jobs, according to the North Carolina Department of Commerce, </a:t>
            </a:r>
            <a:r>
              <a:rPr lang="en-US" sz="1400" b="1" i="0" dirty="0">
                <a:solidFill>
                  <a:srgbClr val="222222"/>
                </a:solidFill>
                <a:effectLst/>
                <a:highlight>
                  <a:srgbClr val="FFFF00"/>
                </a:highlight>
                <a:latin typeface="Guardian Text Egyptian ACBJ Web"/>
              </a:rPr>
              <a:t>will pay average wages of more than $142,000. </a:t>
            </a:r>
            <a:r>
              <a:rPr lang="en-US" sz="1400" b="0" i="0" dirty="0">
                <a:solidFill>
                  <a:srgbClr val="222222"/>
                </a:solidFill>
                <a:effectLst/>
                <a:latin typeface="Guardian Text Egyptian ACBJ Web"/>
              </a:rPr>
              <a:t>The county average is above $63,000.</a:t>
            </a:r>
          </a:p>
          <a:p>
            <a:pPr algn="l"/>
            <a:r>
              <a:rPr lang="en-US" sz="1400" b="1" i="0" dirty="0">
                <a:solidFill>
                  <a:srgbClr val="222222"/>
                </a:solidFill>
                <a:effectLst/>
                <a:highlight>
                  <a:srgbClr val="FFFF00"/>
                </a:highlight>
                <a:latin typeface="Guardian Text Egyptian ACBJ Web"/>
              </a:rPr>
              <a:t>Gilead (Nasdaq: GILD) is headquartered in California and picked the Triangle over a competing offer in Atlanta, one that came with the a $10 million incentives offer.</a:t>
            </a:r>
          </a:p>
          <a:p>
            <a:endParaRPr lang="en-US" sz="1400" dirty="0"/>
          </a:p>
        </p:txBody>
      </p:sp>
      <p:pic>
        <p:nvPicPr>
          <p:cNvPr id="1026" name="Picture 2">
            <a:extLst>
              <a:ext uri="{FF2B5EF4-FFF2-40B4-BE49-F238E27FC236}">
                <a16:creationId xmlns:a16="http://schemas.microsoft.com/office/drawing/2014/main" id="{1321490A-48E0-4BF6-9EF1-4B3BF4DCD46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00893" y="1862254"/>
            <a:ext cx="1626684" cy="1626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61662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068FAB-098A-4B8C-BFB0-88B28EDCC225}"/>
              </a:ext>
            </a:extLst>
          </p:cNvPr>
          <p:cNvPicPr>
            <a:picLocks noChangeAspect="1"/>
          </p:cNvPicPr>
          <p:nvPr/>
        </p:nvPicPr>
        <p:blipFill>
          <a:blip r:embed="rId2"/>
          <a:stretch>
            <a:fillRect/>
          </a:stretch>
        </p:blipFill>
        <p:spPr>
          <a:xfrm>
            <a:off x="7489931" y="226330"/>
            <a:ext cx="2212464" cy="1828800"/>
          </a:xfrm>
          <a:prstGeom prst="rect">
            <a:avLst/>
          </a:prstGeom>
        </p:spPr>
      </p:pic>
      <p:sp>
        <p:nvSpPr>
          <p:cNvPr id="6" name="TextBox 5">
            <a:extLst>
              <a:ext uri="{FF2B5EF4-FFF2-40B4-BE49-F238E27FC236}">
                <a16:creationId xmlns:a16="http://schemas.microsoft.com/office/drawing/2014/main" id="{13684D05-E3AB-42E5-BB70-3237D147EAEF}"/>
              </a:ext>
            </a:extLst>
          </p:cNvPr>
          <p:cNvSpPr txBox="1"/>
          <p:nvPr/>
        </p:nvSpPr>
        <p:spPr>
          <a:xfrm>
            <a:off x="243186" y="6516309"/>
            <a:ext cx="6203118" cy="5309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rPr>
              <a:t>https://siteselection.com/issues/2021/jan/state-of-the-states-2021-cover.cfm</a:t>
            </a:r>
            <a:endPar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75375900-A560-430A-A742-70DD7FB5C1A1}"/>
              </a:ext>
            </a:extLst>
          </p:cNvPr>
          <p:cNvPicPr>
            <a:picLocks noChangeAspect="1"/>
          </p:cNvPicPr>
          <p:nvPr/>
        </p:nvPicPr>
        <p:blipFill>
          <a:blip r:embed="rId4"/>
          <a:stretch>
            <a:fillRect/>
          </a:stretch>
        </p:blipFill>
        <p:spPr>
          <a:xfrm>
            <a:off x="1657424" y="317750"/>
            <a:ext cx="2405925" cy="1641500"/>
          </a:xfrm>
          <a:prstGeom prst="rect">
            <a:avLst/>
          </a:prstGeom>
        </p:spPr>
      </p:pic>
      <p:pic>
        <p:nvPicPr>
          <p:cNvPr id="10" name="Picture 9">
            <a:extLst>
              <a:ext uri="{FF2B5EF4-FFF2-40B4-BE49-F238E27FC236}">
                <a16:creationId xmlns:a16="http://schemas.microsoft.com/office/drawing/2014/main" id="{3CFD3AC3-9B9E-40A8-A67C-41AA2C0A3F71}"/>
              </a:ext>
            </a:extLst>
          </p:cNvPr>
          <p:cNvPicPr>
            <a:picLocks noChangeAspect="1"/>
          </p:cNvPicPr>
          <p:nvPr/>
        </p:nvPicPr>
        <p:blipFill>
          <a:blip r:embed="rId5"/>
          <a:stretch>
            <a:fillRect/>
          </a:stretch>
        </p:blipFill>
        <p:spPr>
          <a:xfrm>
            <a:off x="7292233" y="2426858"/>
            <a:ext cx="4820323" cy="3391373"/>
          </a:xfrm>
          <a:prstGeom prst="rect">
            <a:avLst/>
          </a:prstGeom>
        </p:spPr>
      </p:pic>
      <p:pic>
        <p:nvPicPr>
          <p:cNvPr id="12" name="Picture 11">
            <a:extLst>
              <a:ext uri="{FF2B5EF4-FFF2-40B4-BE49-F238E27FC236}">
                <a16:creationId xmlns:a16="http://schemas.microsoft.com/office/drawing/2014/main" id="{C99BD49B-7FAA-4C5B-9A23-A467456B1D3A}"/>
              </a:ext>
            </a:extLst>
          </p:cNvPr>
          <p:cNvPicPr>
            <a:picLocks noChangeAspect="1"/>
          </p:cNvPicPr>
          <p:nvPr/>
        </p:nvPicPr>
        <p:blipFill>
          <a:blip r:embed="rId6"/>
          <a:stretch>
            <a:fillRect/>
          </a:stretch>
        </p:blipFill>
        <p:spPr>
          <a:xfrm>
            <a:off x="613090" y="2233053"/>
            <a:ext cx="6203118" cy="4029763"/>
          </a:xfrm>
          <a:prstGeom prst="rect">
            <a:avLst/>
          </a:prstGeom>
        </p:spPr>
      </p:pic>
      <p:sp>
        <p:nvSpPr>
          <p:cNvPr id="13" name="Google Shape;233;p33">
            <a:extLst>
              <a:ext uri="{FF2B5EF4-FFF2-40B4-BE49-F238E27FC236}">
                <a16:creationId xmlns:a16="http://schemas.microsoft.com/office/drawing/2014/main" id="{579617A7-E19C-4D99-97EE-205DBCDF9978}"/>
              </a:ext>
            </a:extLst>
          </p:cNvPr>
          <p:cNvSpPr txBox="1">
            <a:spLocks/>
          </p:cNvSpPr>
          <p:nvPr/>
        </p:nvSpPr>
        <p:spPr>
          <a:xfrm>
            <a:off x="10905893" y="6449389"/>
            <a:ext cx="383865" cy="408611"/>
          </a:xfrm>
          <a:prstGeom prst="rect">
            <a:avLst/>
          </a:prstGeom>
          <a:no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200" b="1" i="0" u="none" strike="noStrike" kern="0" cap="none" spc="0" normalizeH="0" baseline="0" noProof="0" smtClean="0">
                <a:ln>
                  <a:noFill/>
                </a:ln>
                <a:solidFill>
                  <a:prstClr val="black"/>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13</a:t>
            </a:fld>
            <a:endParaRPr kumimoji="0" lang="en-US" sz="1200" b="1"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4" name="Arrow: Right 13">
            <a:extLst>
              <a:ext uri="{FF2B5EF4-FFF2-40B4-BE49-F238E27FC236}">
                <a16:creationId xmlns:a16="http://schemas.microsoft.com/office/drawing/2014/main" id="{2555D965-7ED6-432D-8825-0B3C3246FEB9}"/>
              </a:ext>
            </a:extLst>
          </p:cNvPr>
          <p:cNvSpPr/>
          <p:nvPr/>
        </p:nvSpPr>
        <p:spPr>
          <a:xfrm rot="20760000">
            <a:off x="7175359" y="3751870"/>
            <a:ext cx="233749" cy="297117"/>
          </a:xfrm>
          <a:prstGeom prst="rightArrow">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 name="Arrow: Right 14">
            <a:extLst>
              <a:ext uri="{FF2B5EF4-FFF2-40B4-BE49-F238E27FC236}">
                <a16:creationId xmlns:a16="http://schemas.microsoft.com/office/drawing/2014/main" id="{7FA000EF-C39B-4255-ADAD-74AF8E0EAE64}"/>
              </a:ext>
            </a:extLst>
          </p:cNvPr>
          <p:cNvSpPr/>
          <p:nvPr/>
        </p:nvSpPr>
        <p:spPr>
          <a:xfrm rot="20760000">
            <a:off x="7208813" y="5465787"/>
            <a:ext cx="233749" cy="297117"/>
          </a:xfrm>
          <a:prstGeom prst="rightArrow">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 name="Arrow: Right 15">
            <a:extLst>
              <a:ext uri="{FF2B5EF4-FFF2-40B4-BE49-F238E27FC236}">
                <a16:creationId xmlns:a16="http://schemas.microsoft.com/office/drawing/2014/main" id="{59568585-FD7F-4079-8910-58BE32A42DF2}"/>
              </a:ext>
            </a:extLst>
          </p:cNvPr>
          <p:cNvSpPr/>
          <p:nvPr/>
        </p:nvSpPr>
        <p:spPr>
          <a:xfrm rot="840000" flipH="1">
            <a:off x="6837362" y="4599572"/>
            <a:ext cx="233749" cy="297117"/>
          </a:xfrm>
          <a:prstGeom prst="rightArrow">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 name="Arrow: Right 16">
            <a:extLst>
              <a:ext uri="{FF2B5EF4-FFF2-40B4-BE49-F238E27FC236}">
                <a16:creationId xmlns:a16="http://schemas.microsoft.com/office/drawing/2014/main" id="{3E9C101A-8F99-4F7F-B7BA-EFD44BF5B2A4}"/>
              </a:ext>
            </a:extLst>
          </p:cNvPr>
          <p:cNvSpPr/>
          <p:nvPr/>
        </p:nvSpPr>
        <p:spPr>
          <a:xfrm rot="840000" flipH="1">
            <a:off x="6627663" y="5757270"/>
            <a:ext cx="233749" cy="297117"/>
          </a:xfrm>
          <a:prstGeom prst="rightArrow">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8" name="TextBox 17">
            <a:extLst>
              <a:ext uri="{FF2B5EF4-FFF2-40B4-BE49-F238E27FC236}">
                <a16:creationId xmlns:a16="http://schemas.microsoft.com/office/drawing/2014/main" id="{8744958E-90E6-4610-8E98-0012210283CD}"/>
              </a:ext>
            </a:extLst>
          </p:cNvPr>
          <p:cNvSpPr txBox="1"/>
          <p:nvPr/>
        </p:nvSpPr>
        <p:spPr>
          <a:xfrm>
            <a:off x="4577937" y="278813"/>
            <a:ext cx="3158836" cy="16619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San Antonio – Navistar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Springhill TN – Cadillac EV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Huntsville – Space Command HQ</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MD – New Cash Printing Plant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1"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Boeing – WA to SC consolidation</a:t>
            </a:r>
          </a:p>
        </p:txBody>
      </p:sp>
      <p:cxnSp>
        <p:nvCxnSpPr>
          <p:cNvPr id="19" name="Google Shape;276;p39">
            <a:extLst>
              <a:ext uri="{FF2B5EF4-FFF2-40B4-BE49-F238E27FC236}">
                <a16:creationId xmlns:a16="http://schemas.microsoft.com/office/drawing/2014/main" id="{0510C793-BFA4-4336-91DF-B7787BB7A3EE}"/>
              </a:ext>
            </a:extLst>
          </p:cNvPr>
          <p:cNvCxnSpPr>
            <a:cxnSpLocks/>
          </p:cNvCxnSpPr>
          <p:nvPr/>
        </p:nvCxnSpPr>
        <p:spPr>
          <a:xfrm>
            <a:off x="0" y="2153054"/>
            <a:ext cx="12192000" cy="0"/>
          </a:xfrm>
          <a:prstGeom prst="straightConnector1">
            <a:avLst/>
          </a:prstGeom>
          <a:noFill/>
          <a:ln w="57150" cap="flat" cmpd="sng">
            <a:solidFill>
              <a:srgbClr val="333333"/>
            </a:solidFill>
            <a:prstDash val="solid"/>
            <a:round/>
            <a:headEnd type="none" w="sm" len="sm"/>
            <a:tailEnd type="none" w="sm" len="sm"/>
          </a:ln>
        </p:spPr>
      </p:cxnSp>
      <p:sp>
        <p:nvSpPr>
          <p:cNvPr id="20" name="Arrow: Right 19">
            <a:extLst>
              <a:ext uri="{FF2B5EF4-FFF2-40B4-BE49-F238E27FC236}">
                <a16:creationId xmlns:a16="http://schemas.microsoft.com/office/drawing/2014/main" id="{766FA94C-F5AC-4A2F-AE14-EA6B85DF991E}"/>
              </a:ext>
            </a:extLst>
          </p:cNvPr>
          <p:cNvSpPr/>
          <p:nvPr/>
        </p:nvSpPr>
        <p:spPr>
          <a:xfrm rot="20760000">
            <a:off x="4350384" y="1685179"/>
            <a:ext cx="233749" cy="297117"/>
          </a:xfrm>
          <a:prstGeom prst="rightArrow">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9289972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B394C5-00C6-4AA6-B176-2394AB7CDBE1}"/>
              </a:ext>
            </a:extLst>
          </p:cNvPr>
          <p:cNvPicPr>
            <a:picLocks noChangeAspect="1"/>
          </p:cNvPicPr>
          <p:nvPr/>
        </p:nvPicPr>
        <p:blipFill>
          <a:blip r:embed="rId2"/>
          <a:stretch>
            <a:fillRect/>
          </a:stretch>
        </p:blipFill>
        <p:spPr>
          <a:xfrm>
            <a:off x="4348762" y="234812"/>
            <a:ext cx="3048425" cy="857370"/>
          </a:xfrm>
          <a:prstGeom prst="rect">
            <a:avLst/>
          </a:prstGeom>
        </p:spPr>
      </p:pic>
      <p:sp>
        <p:nvSpPr>
          <p:cNvPr id="4" name="Google Shape;233;p33">
            <a:extLst>
              <a:ext uri="{FF2B5EF4-FFF2-40B4-BE49-F238E27FC236}">
                <a16:creationId xmlns:a16="http://schemas.microsoft.com/office/drawing/2014/main" id="{757B66C3-882C-4538-AF37-B6EC464684A5}"/>
              </a:ext>
            </a:extLst>
          </p:cNvPr>
          <p:cNvSpPr txBox="1">
            <a:spLocks/>
          </p:cNvSpPr>
          <p:nvPr/>
        </p:nvSpPr>
        <p:spPr>
          <a:xfrm>
            <a:off x="10905893" y="6449389"/>
            <a:ext cx="383865" cy="408611"/>
          </a:xfrm>
          <a:prstGeom prst="rect">
            <a:avLst/>
          </a:prstGeom>
          <a:no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200" b="1" i="0" u="none" strike="noStrike" kern="0" cap="none" spc="0" normalizeH="0" baseline="0" noProof="0" smtClean="0">
                <a:ln>
                  <a:noFill/>
                </a:ln>
                <a:solidFill>
                  <a:prstClr val="black"/>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14</a:t>
            </a:fld>
            <a:endParaRPr kumimoji="0" lang="en-US" sz="1200" b="1"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5" name="TextBox 4">
            <a:extLst>
              <a:ext uri="{FF2B5EF4-FFF2-40B4-BE49-F238E27FC236}">
                <a16:creationId xmlns:a16="http://schemas.microsoft.com/office/drawing/2014/main" id="{D5048F79-7B79-4759-81EB-12A9799ADC5A}"/>
              </a:ext>
            </a:extLst>
          </p:cNvPr>
          <p:cNvSpPr txBox="1"/>
          <p:nvPr/>
        </p:nvSpPr>
        <p:spPr>
          <a:xfrm>
            <a:off x="624469" y="1873405"/>
            <a:ext cx="10939346" cy="3754874"/>
          </a:xfrm>
          <a:prstGeom prst="rect">
            <a:avLst/>
          </a:prstGeom>
          <a:noFill/>
        </p:spPr>
        <p:txBody>
          <a:bodyPr wrap="square" rtlCol="0">
            <a:spAutoFit/>
          </a:bodyPr>
          <a:lstStyle/>
          <a:p>
            <a:pPr algn="l"/>
            <a:r>
              <a:rPr lang="en-US" sz="1400" b="1" i="0" dirty="0">
                <a:solidFill>
                  <a:srgbClr val="555555"/>
                </a:solidFill>
                <a:effectLst/>
                <a:latin typeface="Arial" panose="020B0604020202020204" pitchFamily="34" charset="0"/>
              </a:rPr>
              <a:t>Cassie Franklin</a:t>
            </a:r>
            <a:r>
              <a:rPr lang="en-US" sz="1400" b="0" i="0" dirty="0">
                <a:solidFill>
                  <a:srgbClr val="555555"/>
                </a:solidFill>
                <a:effectLst/>
                <a:latin typeface="Arial" panose="020B0604020202020204" pitchFamily="34" charset="0"/>
              </a:rPr>
              <a:t>, mayor of Everett, Washington, and Snohomish County Executive </a:t>
            </a:r>
            <a:r>
              <a:rPr lang="en-US" sz="1400" b="1" i="0" dirty="0">
                <a:solidFill>
                  <a:srgbClr val="555555"/>
                </a:solidFill>
                <a:effectLst/>
                <a:latin typeface="Arial" panose="020B0604020202020204" pitchFamily="34" charset="0"/>
              </a:rPr>
              <a:t>Dave Somers</a:t>
            </a:r>
            <a:r>
              <a:rPr lang="en-US" sz="1400" b="0" i="0" dirty="0">
                <a:solidFill>
                  <a:srgbClr val="555555"/>
                </a:solidFill>
                <a:effectLst/>
                <a:latin typeface="Arial" panose="020B0604020202020204" pitchFamily="34" charset="0"/>
              </a:rPr>
              <a:t> pulled into the vast parking lot at </a:t>
            </a:r>
            <a:r>
              <a:rPr lang="en-US" sz="1400" b="1" i="0" dirty="0">
                <a:solidFill>
                  <a:srgbClr val="555555"/>
                </a:solidFill>
                <a:effectLst/>
                <a:latin typeface="Arial" panose="020B0604020202020204" pitchFamily="34" charset="0"/>
              </a:rPr>
              <a:t>Boeing Commercial Airplanes</a:t>
            </a:r>
            <a:r>
              <a:rPr lang="en-US" sz="1400" b="0" i="0" dirty="0">
                <a:solidFill>
                  <a:srgbClr val="555555"/>
                </a:solidFill>
                <a:effectLst/>
                <a:latin typeface="Arial" panose="020B0604020202020204" pitchFamily="34" charset="0"/>
              </a:rPr>
              <a:t> headquarters in Renton, Washington, one day in early October for a private meeting with </a:t>
            </a:r>
            <a:r>
              <a:rPr lang="en-US" sz="1400" b="1" i="0" dirty="0">
                <a:solidFill>
                  <a:srgbClr val="555555"/>
                </a:solidFill>
                <a:effectLst/>
                <a:latin typeface="Arial" panose="020B0604020202020204" pitchFamily="34" charset="0"/>
              </a:rPr>
              <a:t>Stan Deal</a:t>
            </a:r>
            <a:r>
              <a:rPr lang="en-US" sz="1400" b="0" i="0" dirty="0">
                <a:solidFill>
                  <a:srgbClr val="555555"/>
                </a:solidFill>
                <a:effectLst/>
                <a:latin typeface="Arial" panose="020B0604020202020204" pitchFamily="34" charset="0"/>
              </a:rPr>
              <a:t>, the CEO of the company’s most important business. “There were about six cars in the parking lot,” Somers recalled to the </a:t>
            </a:r>
            <a:r>
              <a:rPr lang="en-US" sz="1400" b="0" i="1" dirty="0">
                <a:solidFill>
                  <a:srgbClr val="555555"/>
                </a:solidFill>
                <a:effectLst/>
                <a:latin typeface="Arial" panose="020B0604020202020204" pitchFamily="34" charset="0"/>
              </a:rPr>
              <a:t>Puget Sound Business Journal</a:t>
            </a:r>
            <a:r>
              <a:rPr lang="en-US" sz="1400" b="0" i="0" dirty="0">
                <a:solidFill>
                  <a:srgbClr val="555555"/>
                </a:solidFill>
                <a:effectLst/>
                <a:latin typeface="Arial" panose="020B0604020202020204" pitchFamily="34" charset="0"/>
              </a:rPr>
              <a:t>. The civic leaders stared at each other in amazement. In normal times, hundreds of cars dot </a:t>
            </a:r>
            <a:r>
              <a:rPr lang="en-US" sz="1400" b="1" i="0" dirty="0">
                <a:solidFill>
                  <a:srgbClr val="555555"/>
                </a:solidFill>
                <a:effectLst/>
                <a:latin typeface="Arial" panose="020B0604020202020204" pitchFamily="34" charset="0"/>
              </a:rPr>
              <a:t>Boeing Co.</a:t>
            </a:r>
            <a:r>
              <a:rPr lang="en-US" sz="1400" b="0" i="0" dirty="0">
                <a:solidFill>
                  <a:srgbClr val="555555"/>
                </a:solidFill>
                <a:effectLst/>
                <a:latin typeface="Arial" panose="020B0604020202020204" pitchFamily="34" charset="0"/>
              </a:rPr>
              <a:t>’s parking lots outside the sprawling 855,000-square-foot office complex. Inside, minutes later, the pair learned the business landscape was about to start changing, too.</a:t>
            </a:r>
          </a:p>
          <a:p>
            <a:pPr algn="l"/>
            <a:r>
              <a:rPr lang="en-US" sz="1400" b="0" i="0" dirty="0">
                <a:solidFill>
                  <a:srgbClr val="555555"/>
                </a:solidFill>
                <a:effectLst/>
                <a:latin typeface="Arial" panose="020B0604020202020204" pitchFamily="34" charset="0"/>
              </a:rPr>
              <a:t> </a:t>
            </a:r>
          </a:p>
          <a:p>
            <a:pPr algn="l"/>
            <a:r>
              <a:rPr lang="en-US" sz="1400" b="0" i="0" dirty="0">
                <a:solidFill>
                  <a:srgbClr val="555555"/>
                </a:solidFill>
                <a:effectLst/>
                <a:latin typeface="Arial" panose="020B0604020202020204" pitchFamily="34" charset="0"/>
              </a:rPr>
              <a:t>Deal announced that </a:t>
            </a:r>
            <a:r>
              <a:rPr lang="en-US" sz="1400" b="0" i="0" dirty="0">
                <a:solidFill>
                  <a:srgbClr val="555555"/>
                </a:solidFill>
                <a:effectLst/>
                <a:highlight>
                  <a:srgbClr val="FFFF00"/>
                </a:highlight>
                <a:latin typeface="Arial" panose="020B0604020202020204" pitchFamily="34" charset="0"/>
              </a:rPr>
              <a:t>the $100 million complex would be put up for sale</a:t>
            </a:r>
            <a:r>
              <a:rPr lang="en-US" sz="1400" b="0" i="0" dirty="0">
                <a:solidFill>
                  <a:srgbClr val="555555"/>
                </a:solidFill>
                <a:effectLst/>
                <a:latin typeface="Arial" panose="020B0604020202020204" pitchFamily="34" charset="0"/>
              </a:rPr>
              <a:t>. He told Somers and Franklin that Boeing didn’t need that much space anymore. Boeing Chief Financial Officer </a:t>
            </a:r>
            <a:r>
              <a:rPr lang="en-US" sz="1400" b="1" i="0" dirty="0">
                <a:solidFill>
                  <a:srgbClr val="555555"/>
                </a:solidFill>
                <a:effectLst/>
                <a:latin typeface="Arial" panose="020B0604020202020204" pitchFamily="34" charset="0"/>
              </a:rPr>
              <a:t>Greg Smith </a:t>
            </a:r>
            <a:r>
              <a:rPr lang="en-US" sz="1400" b="0" i="0" dirty="0">
                <a:solidFill>
                  <a:srgbClr val="555555"/>
                </a:solidFill>
                <a:effectLst/>
                <a:latin typeface="Arial" panose="020B0604020202020204" pitchFamily="34" charset="0"/>
              </a:rPr>
              <a:t>revealed a few days later that all the jet maker’s properties were being examined. </a:t>
            </a:r>
            <a:r>
              <a:rPr lang="en-US" sz="1400" b="0" i="0" dirty="0">
                <a:solidFill>
                  <a:srgbClr val="555555"/>
                </a:solidFill>
                <a:effectLst/>
                <a:highlight>
                  <a:srgbClr val="FFFF00"/>
                </a:highlight>
                <a:latin typeface="Arial" panose="020B0604020202020204" pitchFamily="34" charset="0"/>
              </a:rPr>
              <a:t>“We’re reviewing every piece of real estate. Every building, every lease, every warehouse, every site, to see how we can be more efficient,”</a:t>
            </a:r>
            <a:r>
              <a:rPr lang="en-US" sz="1400" b="0" i="0" dirty="0">
                <a:solidFill>
                  <a:srgbClr val="555555"/>
                </a:solidFill>
                <a:effectLst/>
                <a:latin typeface="Arial" panose="020B0604020202020204" pitchFamily="34" charset="0"/>
              </a:rPr>
              <a:t> Smith said during a call with investment analysts, revealing that the Chicago-based jet maker aims to slash its global real estate footprint by 30%. As those moves play out, they’re expected to </a:t>
            </a:r>
            <a:r>
              <a:rPr lang="en-US" sz="1400" b="0" i="0" dirty="0">
                <a:solidFill>
                  <a:srgbClr val="0738CC"/>
                </a:solidFill>
                <a:effectLst/>
                <a:latin typeface="Arial" panose="020B0604020202020204" pitchFamily="34" charset="0"/>
                <a:hlinkClick r:id="rId3"/>
              </a:rPr>
              <a:t>send ripple effects throughout the Seattle region as well as the overall aerospace industry</a:t>
            </a:r>
            <a:r>
              <a:rPr lang="en-US" sz="1400" b="0" i="0" dirty="0">
                <a:solidFill>
                  <a:srgbClr val="555555"/>
                </a:solidFill>
                <a:effectLst/>
                <a:latin typeface="Arial" panose="020B0604020202020204" pitchFamily="34" charset="0"/>
              </a:rPr>
              <a:t>.</a:t>
            </a:r>
          </a:p>
          <a:p>
            <a:pPr algn="l"/>
            <a:r>
              <a:rPr lang="en-US" sz="1400" b="0" i="0" dirty="0">
                <a:solidFill>
                  <a:srgbClr val="555555"/>
                </a:solidFill>
                <a:effectLst/>
                <a:latin typeface="Arial" panose="020B0604020202020204" pitchFamily="34" charset="0"/>
              </a:rPr>
              <a:t> </a:t>
            </a:r>
          </a:p>
          <a:p>
            <a:pPr algn="l"/>
            <a:r>
              <a:rPr lang="en-US" sz="1400" b="0" i="0" dirty="0">
                <a:solidFill>
                  <a:srgbClr val="555555"/>
                </a:solidFill>
                <a:effectLst/>
                <a:highlight>
                  <a:srgbClr val="FFFF00"/>
                </a:highlight>
                <a:latin typeface="Arial" panose="020B0604020202020204" pitchFamily="34" charset="0"/>
              </a:rPr>
              <a:t>The assessment is happening as Boeing prepares to </a:t>
            </a:r>
            <a:r>
              <a:rPr lang="en-US" sz="1400" b="0" i="0" dirty="0">
                <a:solidFill>
                  <a:srgbClr val="0738CC"/>
                </a:solidFill>
                <a:effectLst/>
                <a:highlight>
                  <a:srgbClr val="FFFF00"/>
                </a:highlight>
                <a:latin typeface="Arial" panose="020B0604020202020204" pitchFamily="34" charset="0"/>
                <a:hlinkClick r:id="rId4"/>
              </a:rPr>
              <a:t>move all production of its 787 widebody jets</a:t>
            </a:r>
            <a:r>
              <a:rPr lang="en-US" sz="1400" b="0" i="0" dirty="0">
                <a:solidFill>
                  <a:srgbClr val="555555"/>
                </a:solidFill>
                <a:effectLst/>
                <a:highlight>
                  <a:srgbClr val="FFFF00"/>
                </a:highlight>
                <a:latin typeface="Arial" panose="020B0604020202020204" pitchFamily="34" charset="0"/>
              </a:rPr>
              <a:t> from Everett, Washington, to its facility in North Charleston, South Carolina, this spring, months sooner than had been anticipated.</a:t>
            </a:r>
          </a:p>
          <a:p>
            <a:endParaRPr lang="en-US" sz="1400" dirty="0"/>
          </a:p>
        </p:txBody>
      </p:sp>
      <p:pic>
        <p:nvPicPr>
          <p:cNvPr id="7" name="Picture 6">
            <a:extLst>
              <a:ext uri="{FF2B5EF4-FFF2-40B4-BE49-F238E27FC236}">
                <a16:creationId xmlns:a16="http://schemas.microsoft.com/office/drawing/2014/main" id="{EFE0275A-DC1B-4B6C-84D1-6D9B23FD2469}"/>
              </a:ext>
            </a:extLst>
          </p:cNvPr>
          <p:cNvPicPr>
            <a:picLocks noChangeAspect="1"/>
          </p:cNvPicPr>
          <p:nvPr/>
        </p:nvPicPr>
        <p:blipFill>
          <a:blip r:embed="rId5"/>
          <a:stretch>
            <a:fillRect/>
          </a:stretch>
        </p:blipFill>
        <p:spPr>
          <a:xfrm>
            <a:off x="3237385" y="1172248"/>
            <a:ext cx="5479310" cy="433528"/>
          </a:xfrm>
          <a:prstGeom prst="rect">
            <a:avLst/>
          </a:prstGeom>
        </p:spPr>
      </p:pic>
      <p:cxnSp>
        <p:nvCxnSpPr>
          <p:cNvPr id="8" name="Google Shape;276;p39">
            <a:extLst>
              <a:ext uri="{FF2B5EF4-FFF2-40B4-BE49-F238E27FC236}">
                <a16:creationId xmlns:a16="http://schemas.microsoft.com/office/drawing/2014/main" id="{16857903-BAF2-41A0-9F46-12342FCF4D8E}"/>
              </a:ext>
            </a:extLst>
          </p:cNvPr>
          <p:cNvCxnSpPr>
            <a:cxnSpLocks/>
          </p:cNvCxnSpPr>
          <p:nvPr/>
        </p:nvCxnSpPr>
        <p:spPr>
          <a:xfrm>
            <a:off x="0" y="1684703"/>
            <a:ext cx="12192000" cy="0"/>
          </a:xfrm>
          <a:prstGeom prst="straightConnector1">
            <a:avLst/>
          </a:prstGeom>
          <a:noFill/>
          <a:ln w="57150" cap="flat" cmpd="sng">
            <a:solidFill>
              <a:srgbClr val="333333"/>
            </a:solidFill>
            <a:prstDash val="solid"/>
            <a:round/>
            <a:headEnd type="none" w="sm" len="sm"/>
            <a:tailEnd type="none" w="sm" len="sm"/>
          </a:ln>
        </p:spPr>
      </p:cxnSp>
      <p:sp>
        <p:nvSpPr>
          <p:cNvPr id="10" name="TextBox 9">
            <a:extLst>
              <a:ext uri="{FF2B5EF4-FFF2-40B4-BE49-F238E27FC236}">
                <a16:creationId xmlns:a16="http://schemas.microsoft.com/office/drawing/2014/main" id="{A29EF9B2-A150-4309-8745-6542E49885AC}"/>
              </a:ext>
            </a:extLst>
          </p:cNvPr>
          <p:cNvSpPr txBox="1"/>
          <p:nvPr/>
        </p:nvSpPr>
        <p:spPr>
          <a:xfrm>
            <a:off x="1920796" y="5627793"/>
            <a:ext cx="8561350" cy="461665"/>
          </a:xfrm>
          <a:prstGeom prst="rect">
            <a:avLst/>
          </a:prstGeom>
          <a:noFill/>
        </p:spPr>
        <p:txBody>
          <a:bodyPr wrap="square">
            <a:spAutoFit/>
          </a:bodyPr>
          <a:lstStyle/>
          <a:p>
            <a:r>
              <a:rPr lang="en-US" sz="1200" dirty="0">
                <a:hlinkClick r:id="rId6"/>
              </a:rPr>
              <a:t>https://www.bizjournals.com/seattle/news/2020/12/30/boeing-cre-strategic-review-cut-cre-expenses.html?b=1609366538%5E21816483&amp;utm_source=st&amp;utm_medium=en&amp;utm_campaign=tko&amp;ana=e_tno</a:t>
            </a:r>
            <a:r>
              <a:rPr lang="en-US" sz="1200" dirty="0"/>
              <a:t> </a:t>
            </a:r>
          </a:p>
        </p:txBody>
      </p:sp>
      <p:pic>
        <p:nvPicPr>
          <p:cNvPr id="12" name="Picture 11">
            <a:extLst>
              <a:ext uri="{FF2B5EF4-FFF2-40B4-BE49-F238E27FC236}">
                <a16:creationId xmlns:a16="http://schemas.microsoft.com/office/drawing/2014/main" id="{7F733A87-0F4C-400B-A2D8-EC7A84E262F2}"/>
              </a:ext>
            </a:extLst>
          </p:cNvPr>
          <p:cNvPicPr>
            <a:picLocks noChangeAspect="1"/>
          </p:cNvPicPr>
          <p:nvPr/>
        </p:nvPicPr>
        <p:blipFill>
          <a:blip r:embed="rId7"/>
          <a:stretch>
            <a:fillRect/>
          </a:stretch>
        </p:blipFill>
        <p:spPr>
          <a:xfrm>
            <a:off x="9398258" y="190876"/>
            <a:ext cx="1848108" cy="1257475"/>
          </a:xfrm>
          <a:prstGeom prst="rect">
            <a:avLst/>
          </a:prstGeom>
        </p:spPr>
      </p:pic>
      <p:sp>
        <p:nvSpPr>
          <p:cNvPr id="13" name="Arrow: Right 12">
            <a:extLst>
              <a:ext uri="{FF2B5EF4-FFF2-40B4-BE49-F238E27FC236}">
                <a16:creationId xmlns:a16="http://schemas.microsoft.com/office/drawing/2014/main" id="{2D8942D0-1E34-4C24-A6B4-19FF5AF82CED}"/>
              </a:ext>
            </a:extLst>
          </p:cNvPr>
          <p:cNvSpPr/>
          <p:nvPr/>
        </p:nvSpPr>
        <p:spPr>
          <a:xfrm rot="20760000">
            <a:off x="9133359" y="645710"/>
            <a:ext cx="233749" cy="297117"/>
          </a:xfrm>
          <a:prstGeom prst="rightArrow">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34713372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ITE SELECTORS SURVEY">
            <a:extLst>
              <a:ext uri="{FF2B5EF4-FFF2-40B4-BE49-F238E27FC236}">
                <a16:creationId xmlns:a16="http://schemas.microsoft.com/office/drawing/2014/main" id="{72422A00-9A4B-4A94-BA95-B4915ACA85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9330" y="881288"/>
            <a:ext cx="6012296" cy="3363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9A322A3-8AF7-4B32-9BD0-8E6B2CD9C3CB}"/>
              </a:ext>
            </a:extLst>
          </p:cNvPr>
          <p:cNvSpPr txBox="1"/>
          <p:nvPr/>
        </p:nvSpPr>
        <p:spPr>
          <a:xfrm>
            <a:off x="3222702" y="155446"/>
            <a:ext cx="751313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Helvetica Neue"/>
                <a:ea typeface="+mn-ea"/>
                <a:cs typeface="+mn-cs"/>
              </a:rPr>
              <a:t>5 Ways COVID-19 Changed Site Selection</a:t>
            </a:r>
            <a:endParaRPr kumimoji="0" lang="en-US" sz="2400" b="0" i="0" u="none" strike="noStrike" kern="1200" cap="none" spc="0" normalizeH="0" baseline="0" noProof="0" dirty="0">
              <a:ln>
                <a:noFill/>
              </a:ln>
              <a:solidFill>
                <a:prstClr val="black"/>
              </a:solidFill>
              <a:effectLst/>
              <a:uLnTx/>
              <a:uFillTx/>
              <a:latin typeface="Helvetica Neue"/>
              <a:ea typeface="+mn-ea"/>
              <a:cs typeface="+mn-cs"/>
            </a:endParaRPr>
          </a:p>
        </p:txBody>
      </p:sp>
      <p:sp>
        <p:nvSpPr>
          <p:cNvPr id="6" name="TextBox 5">
            <a:extLst>
              <a:ext uri="{FF2B5EF4-FFF2-40B4-BE49-F238E27FC236}">
                <a16:creationId xmlns:a16="http://schemas.microsoft.com/office/drawing/2014/main" id="{6945636F-82A6-4FE9-AC1B-789DD9B478C9}"/>
              </a:ext>
            </a:extLst>
          </p:cNvPr>
          <p:cNvSpPr txBox="1"/>
          <p:nvPr/>
        </p:nvSpPr>
        <p:spPr>
          <a:xfrm>
            <a:off x="5665377" y="4593237"/>
            <a:ext cx="665449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https://siteselection.com/issues/2021/jan/site-selectors-survey-five-ways-covid-19-changed-site-selection.cfm?utm_source=Sidebar&amp;utm_medium=Web&amp;utm_campaign=Optimize&amp;utm_content=MP</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7" name="Google Shape;233;p33">
            <a:extLst>
              <a:ext uri="{FF2B5EF4-FFF2-40B4-BE49-F238E27FC236}">
                <a16:creationId xmlns:a16="http://schemas.microsoft.com/office/drawing/2014/main" id="{FBBF2356-72C7-447F-A5D1-7DDCD73529C0}"/>
              </a:ext>
            </a:extLst>
          </p:cNvPr>
          <p:cNvSpPr txBox="1">
            <a:spLocks/>
          </p:cNvSpPr>
          <p:nvPr/>
        </p:nvSpPr>
        <p:spPr>
          <a:xfrm>
            <a:off x="10905335" y="6449389"/>
            <a:ext cx="383865" cy="408611"/>
          </a:xfrm>
          <a:prstGeom prst="rect">
            <a:avLst/>
          </a:prstGeom>
          <a:no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200" b="1" i="0" u="none" strike="noStrike" kern="0" cap="none" spc="0" normalizeH="0" baseline="0" noProof="0" smtClean="0">
                <a:ln>
                  <a:noFill/>
                </a:ln>
                <a:solidFill>
                  <a:prstClr val="black"/>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15</a:t>
            </a:fld>
            <a:endParaRPr kumimoji="0" lang="en-US" sz="1200" b="1" i="0" u="none" strike="noStrike" kern="0" cap="none" spc="0" normalizeH="0" baseline="0" noProof="0" dirty="0">
              <a:ln>
                <a:noFill/>
              </a:ln>
              <a:solidFill>
                <a:prstClr val="black"/>
              </a:solidFill>
              <a:effectLst/>
              <a:uLnTx/>
              <a:uFillTx/>
              <a:latin typeface="Arial"/>
              <a:ea typeface="Arial"/>
              <a:cs typeface="Arial"/>
              <a:sym typeface="Arial"/>
            </a:endParaRPr>
          </a:p>
        </p:txBody>
      </p:sp>
      <p:pic>
        <p:nvPicPr>
          <p:cNvPr id="8" name="Picture 7">
            <a:extLst>
              <a:ext uri="{FF2B5EF4-FFF2-40B4-BE49-F238E27FC236}">
                <a16:creationId xmlns:a16="http://schemas.microsoft.com/office/drawing/2014/main" id="{8C06EFF7-4E15-4709-A993-1263967AE1E4}"/>
              </a:ext>
            </a:extLst>
          </p:cNvPr>
          <p:cNvPicPr>
            <a:picLocks noChangeAspect="1"/>
          </p:cNvPicPr>
          <p:nvPr/>
        </p:nvPicPr>
        <p:blipFill>
          <a:blip r:embed="rId4"/>
          <a:stretch>
            <a:fillRect/>
          </a:stretch>
        </p:blipFill>
        <p:spPr>
          <a:xfrm>
            <a:off x="491489" y="633873"/>
            <a:ext cx="4777145" cy="655860"/>
          </a:xfrm>
          <a:prstGeom prst="rect">
            <a:avLst/>
          </a:prstGeom>
        </p:spPr>
      </p:pic>
      <p:pic>
        <p:nvPicPr>
          <p:cNvPr id="10" name="Picture 9">
            <a:extLst>
              <a:ext uri="{FF2B5EF4-FFF2-40B4-BE49-F238E27FC236}">
                <a16:creationId xmlns:a16="http://schemas.microsoft.com/office/drawing/2014/main" id="{FE8EC3B9-F2A9-4481-AA36-A865BD66848F}"/>
              </a:ext>
            </a:extLst>
          </p:cNvPr>
          <p:cNvPicPr>
            <a:picLocks noChangeAspect="1"/>
          </p:cNvPicPr>
          <p:nvPr/>
        </p:nvPicPr>
        <p:blipFill>
          <a:blip r:embed="rId5"/>
          <a:stretch>
            <a:fillRect/>
          </a:stretch>
        </p:blipFill>
        <p:spPr>
          <a:xfrm>
            <a:off x="609327" y="1240154"/>
            <a:ext cx="4718361" cy="1098315"/>
          </a:xfrm>
          <a:prstGeom prst="rect">
            <a:avLst/>
          </a:prstGeom>
        </p:spPr>
      </p:pic>
      <p:sp>
        <p:nvSpPr>
          <p:cNvPr id="11" name="TextBox 10">
            <a:extLst>
              <a:ext uri="{FF2B5EF4-FFF2-40B4-BE49-F238E27FC236}">
                <a16:creationId xmlns:a16="http://schemas.microsoft.com/office/drawing/2014/main" id="{C5BE16E7-8818-47B6-8D78-0CE44EAB2F4F}"/>
              </a:ext>
            </a:extLst>
          </p:cNvPr>
          <p:cNvSpPr txBox="1"/>
          <p:nvPr/>
        </p:nvSpPr>
        <p:spPr>
          <a:xfrm>
            <a:off x="1036042" y="2304678"/>
            <a:ext cx="501804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4444"/>
                </a:solidFill>
                <a:effectLst/>
                <a:highlight>
                  <a:srgbClr val="FFFF00"/>
                </a:highlight>
                <a:uLnTx/>
                <a:uFillTx/>
                <a:latin typeface="Arial" panose="020B0604020202020204" pitchFamily="34" charset="0"/>
                <a:ea typeface="+mn-ea"/>
                <a:cs typeface="+mn-cs"/>
              </a:rPr>
              <a:t>“The suburbs are making a strong comeback,” </a:t>
            </a:r>
            <a:r>
              <a:rPr kumimoji="0" lang="en-US" sz="1200" b="0" i="0" u="none" strike="noStrike" kern="1200" cap="none" spc="0" normalizeH="0" baseline="0" noProof="0" dirty="0">
                <a:ln>
                  <a:noFill/>
                </a:ln>
                <a:solidFill>
                  <a:srgbClr val="444444"/>
                </a:solidFill>
                <a:effectLst/>
                <a:uLnTx/>
                <a:uFillTx/>
                <a:latin typeface="Arial" panose="020B0604020202020204" pitchFamily="34" charset="0"/>
                <a:ea typeface="+mn-ea"/>
                <a:cs typeface="+mn-cs"/>
              </a:rPr>
              <a:t>especially in those </a:t>
            </a:r>
            <a:r>
              <a:rPr kumimoji="0" lang="en-US" sz="1200" b="1" i="0" u="none" strike="noStrike" kern="1200" cap="none" spc="0" normalizeH="0" baseline="0" noProof="0" dirty="0">
                <a:ln>
                  <a:noFill/>
                </a:ln>
                <a:solidFill>
                  <a:srgbClr val="444444"/>
                </a:solidFill>
                <a:effectLst/>
                <a:uLnTx/>
                <a:uFillTx/>
                <a:latin typeface="Arial" panose="020B0604020202020204" pitchFamily="34" charset="0"/>
                <a:ea typeface="+mn-ea"/>
                <a:cs typeface="+mn-cs"/>
              </a:rPr>
              <a:t>states having their fiscal houses in order</a:t>
            </a:r>
            <a:r>
              <a:rPr kumimoji="0" lang="en-US" sz="1200" b="0" i="0" u="none" strike="noStrike" kern="1200" cap="none" spc="0" normalizeH="0" baseline="0" noProof="0" dirty="0">
                <a:ln>
                  <a:noFill/>
                </a:ln>
                <a:solidFill>
                  <a:srgbClr val="444444"/>
                </a:solidFill>
                <a:effectLst/>
                <a:uLnTx/>
                <a:uFillTx/>
                <a:latin typeface="Arial" panose="020B0604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4444"/>
                </a:solidFill>
                <a:effectLst/>
                <a:uLnTx/>
                <a:uFillTx/>
                <a:latin typeface="Arial" panose="020B0604020202020204" pitchFamily="34" charset="0"/>
                <a:ea typeface="+mn-ea"/>
                <a:cs typeface="+mn-cs"/>
              </a:rPr>
              <a:t>“Clients will also be redeploying to Tier 2 and Tier 3 metros.” There will be a </a:t>
            </a:r>
            <a:r>
              <a:rPr kumimoji="0" lang="en-US" sz="1200" b="1" i="0" u="none" strike="noStrike" kern="1200" cap="none" spc="0" normalizeH="0" baseline="0" noProof="0" dirty="0">
                <a:ln>
                  <a:noFill/>
                </a:ln>
                <a:solidFill>
                  <a:srgbClr val="444444"/>
                </a:solidFill>
                <a:effectLst/>
                <a:highlight>
                  <a:srgbClr val="FFFF00"/>
                </a:highlight>
                <a:uLnTx/>
                <a:uFillTx/>
                <a:latin typeface="Arial" panose="020B0604020202020204" pitchFamily="34" charset="0"/>
                <a:ea typeface="+mn-ea"/>
                <a:cs typeface="+mn-cs"/>
              </a:rPr>
              <a:t>“consolidated office strategy because of satellite offices being used instead of large corporate locations.”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32FBD9AA-D8C5-4C11-AD52-F75FBA95C76F}"/>
              </a:ext>
            </a:extLst>
          </p:cNvPr>
          <p:cNvPicPr>
            <a:picLocks noChangeAspect="1"/>
          </p:cNvPicPr>
          <p:nvPr/>
        </p:nvPicPr>
        <p:blipFill>
          <a:blip r:embed="rId6"/>
          <a:stretch>
            <a:fillRect/>
          </a:stretch>
        </p:blipFill>
        <p:spPr>
          <a:xfrm>
            <a:off x="707726" y="3242479"/>
            <a:ext cx="4761529" cy="521581"/>
          </a:xfrm>
          <a:prstGeom prst="rect">
            <a:avLst/>
          </a:prstGeom>
        </p:spPr>
      </p:pic>
      <p:sp>
        <p:nvSpPr>
          <p:cNvPr id="14" name="TextBox 13">
            <a:extLst>
              <a:ext uri="{FF2B5EF4-FFF2-40B4-BE49-F238E27FC236}">
                <a16:creationId xmlns:a16="http://schemas.microsoft.com/office/drawing/2014/main" id="{E0661F84-71A0-4818-B155-A5B13FCE0F20}"/>
              </a:ext>
            </a:extLst>
          </p:cNvPr>
          <p:cNvSpPr txBox="1"/>
          <p:nvPr/>
        </p:nvSpPr>
        <p:spPr>
          <a:xfrm>
            <a:off x="1131570" y="3734753"/>
            <a:ext cx="465201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4444"/>
                </a:solidFill>
                <a:effectLst/>
                <a:uLnTx/>
                <a:uFillTx/>
                <a:latin typeface="Arial" panose="020B0604020202020204" pitchFamily="34" charset="0"/>
                <a:ea typeface="+mn-ea"/>
                <a:cs typeface="+mn-cs"/>
              </a:rPr>
              <a:t>Texas claimed the top spot once again, followed by North Carolina, Florida, and Virginia followed by </a:t>
            </a:r>
            <a:r>
              <a:rPr kumimoji="0" lang="en-US" sz="1200" b="1" i="0" u="none" strike="noStrike" kern="1200" cap="none" spc="0" normalizeH="0" baseline="0" noProof="0" dirty="0">
                <a:ln>
                  <a:noFill/>
                </a:ln>
                <a:solidFill>
                  <a:srgbClr val="444444"/>
                </a:solidFill>
                <a:effectLst/>
                <a:highlight>
                  <a:srgbClr val="FFFF00"/>
                </a:highlight>
                <a:uLnTx/>
                <a:uFillTx/>
                <a:latin typeface="Arial" panose="020B0604020202020204" pitchFamily="34" charset="0"/>
                <a:ea typeface="+mn-ea"/>
                <a:cs typeface="+mn-cs"/>
              </a:rPr>
              <a:t>a four-way tie for fifth among Missouri, Ohio, South Carolina and Tennessee</a:t>
            </a:r>
            <a:r>
              <a:rPr kumimoji="0" lang="en-US" sz="1200" b="0" i="0" u="none" strike="noStrike" kern="1200" cap="none" spc="0" normalizeH="0" baseline="0" noProof="0" dirty="0">
                <a:ln>
                  <a:noFill/>
                </a:ln>
                <a:solidFill>
                  <a:srgbClr val="444444"/>
                </a:solidFill>
                <a:effectLst/>
                <a:uLnTx/>
                <a:uFillTx/>
                <a:latin typeface="Arial" panose="020B0604020202020204" pitchFamily="34" charset="0"/>
                <a:ea typeface="+mn-ea"/>
                <a:cs typeface="+mn-cs"/>
              </a:rPr>
              <a:t>. Rounding out the top 10 states were Georgia, Indiana, Michigan and Utah,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1CFF9ECA-B95F-4F53-8B3E-DE36B90E5935}"/>
              </a:ext>
            </a:extLst>
          </p:cNvPr>
          <p:cNvPicPr>
            <a:picLocks noChangeAspect="1"/>
          </p:cNvPicPr>
          <p:nvPr/>
        </p:nvPicPr>
        <p:blipFill>
          <a:blip r:embed="rId7"/>
          <a:stretch>
            <a:fillRect/>
          </a:stretch>
        </p:blipFill>
        <p:spPr>
          <a:xfrm>
            <a:off x="648652" y="4668758"/>
            <a:ext cx="4677828" cy="523638"/>
          </a:xfrm>
          <a:prstGeom prst="rect">
            <a:avLst/>
          </a:prstGeom>
        </p:spPr>
      </p:pic>
      <p:pic>
        <p:nvPicPr>
          <p:cNvPr id="18" name="Picture 17">
            <a:extLst>
              <a:ext uri="{FF2B5EF4-FFF2-40B4-BE49-F238E27FC236}">
                <a16:creationId xmlns:a16="http://schemas.microsoft.com/office/drawing/2014/main" id="{B3395461-2F6E-4577-8BBB-5FC12255B037}"/>
              </a:ext>
            </a:extLst>
          </p:cNvPr>
          <p:cNvPicPr>
            <a:picLocks noChangeAspect="1"/>
          </p:cNvPicPr>
          <p:nvPr/>
        </p:nvPicPr>
        <p:blipFill>
          <a:blip r:embed="rId8"/>
          <a:stretch>
            <a:fillRect/>
          </a:stretch>
        </p:blipFill>
        <p:spPr>
          <a:xfrm>
            <a:off x="657502" y="5283840"/>
            <a:ext cx="4459157" cy="509148"/>
          </a:xfrm>
          <a:prstGeom prst="rect">
            <a:avLst/>
          </a:prstGeom>
        </p:spPr>
      </p:pic>
      <p:sp>
        <p:nvSpPr>
          <p:cNvPr id="19" name="TextBox 18">
            <a:extLst>
              <a:ext uri="{FF2B5EF4-FFF2-40B4-BE49-F238E27FC236}">
                <a16:creationId xmlns:a16="http://schemas.microsoft.com/office/drawing/2014/main" id="{FFBC740C-5A04-4B65-A8CD-1003B973CE28}"/>
              </a:ext>
            </a:extLst>
          </p:cNvPr>
          <p:cNvSpPr txBox="1"/>
          <p:nvPr/>
        </p:nvSpPr>
        <p:spPr>
          <a:xfrm>
            <a:off x="5177998" y="5228249"/>
            <a:ext cx="57833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4444"/>
                </a:solidFill>
                <a:effectLst/>
                <a:highlight>
                  <a:srgbClr val="FFFF00"/>
                </a:highlight>
                <a:uLnTx/>
                <a:uFillTx/>
                <a:latin typeface="Arial" panose="020B0604020202020204" pitchFamily="34" charset="0"/>
                <a:ea typeface="+mn-ea"/>
                <a:cs typeface="+mn-cs"/>
              </a:rPr>
              <a:t>High taxes and lack of qualified workers were once again cited as the most common location deal-killers.</a:t>
            </a:r>
            <a:r>
              <a:rPr kumimoji="0" lang="en-US" sz="1200" b="0" i="0" u="none" strike="noStrike" kern="1200" cap="none" spc="0" normalizeH="0" baseline="0" noProof="0" dirty="0">
                <a:ln>
                  <a:noFill/>
                </a:ln>
                <a:solidFill>
                  <a:srgbClr val="444444"/>
                </a:solidFill>
                <a:effectLst/>
                <a:uLnTx/>
                <a:uFillTx/>
                <a:latin typeface="Arial" panose="020B0604020202020204" pitchFamily="34" charset="0"/>
                <a:ea typeface="+mn-ea"/>
                <a:cs typeface="+mn-cs"/>
              </a:rPr>
              <a:t> abrasive local politics was cited frequently as a project deal-killer, and “communities over-promising and under-delivering.”</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1" name="Google Shape;276;p39">
            <a:extLst>
              <a:ext uri="{FF2B5EF4-FFF2-40B4-BE49-F238E27FC236}">
                <a16:creationId xmlns:a16="http://schemas.microsoft.com/office/drawing/2014/main" id="{51B2E42C-C00A-4E98-B739-4F484ED61DD6}"/>
              </a:ext>
            </a:extLst>
          </p:cNvPr>
          <p:cNvCxnSpPr>
            <a:cxnSpLocks/>
          </p:cNvCxnSpPr>
          <p:nvPr/>
        </p:nvCxnSpPr>
        <p:spPr>
          <a:xfrm>
            <a:off x="0" y="595375"/>
            <a:ext cx="12192000" cy="0"/>
          </a:xfrm>
          <a:prstGeom prst="straightConnector1">
            <a:avLst/>
          </a:prstGeom>
          <a:noFill/>
          <a:ln w="57150" cap="flat" cmpd="sng">
            <a:solidFill>
              <a:schemeClr val="dk1"/>
            </a:solidFill>
            <a:prstDash val="solid"/>
            <a:round/>
            <a:headEnd type="none" w="sm" len="sm"/>
            <a:tailEnd type="none" w="sm" len="sm"/>
          </a:ln>
        </p:spPr>
      </p:cxnSp>
      <p:sp>
        <p:nvSpPr>
          <p:cNvPr id="22" name="Arrow: Right 21">
            <a:extLst>
              <a:ext uri="{FF2B5EF4-FFF2-40B4-BE49-F238E27FC236}">
                <a16:creationId xmlns:a16="http://schemas.microsoft.com/office/drawing/2014/main" id="{44A21D8B-02A6-4950-B477-759E137DC2AA}"/>
              </a:ext>
            </a:extLst>
          </p:cNvPr>
          <p:cNvSpPr/>
          <p:nvPr/>
        </p:nvSpPr>
        <p:spPr>
          <a:xfrm rot="20760000">
            <a:off x="2705023" y="4206307"/>
            <a:ext cx="233749" cy="297117"/>
          </a:xfrm>
          <a:prstGeom prst="rightArrow">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 name="Arrow: Right 16">
            <a:extLst>
              <a:ext uri="{FF2B5EF4-FFF2-40B4-BE49-F238E27FC236}">
                <a16:creationId xmlns:a16="http://schemas.microsoft.com/office/drawing/2014/main" id="{189A4BF0-6198-4ED5-8427-D2B5A68214A7}"/>
              </a:ext>
            </a:extLst>
          </p:cNvPr>
          <p:cNvSpPr/>
          <p:nvPr/>
        </p:nvSpPr>
        <p:spPr>
          <a:xfrm rot="840000" flipH="1">
            <a:off x="5112385" y="3748499"/>
            <a:ext cx="233749" cy="297117"/>
          </a:xfrm>
          <a:prstGeom prst="rightArrow">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2AE94259-909E-44E6-A2C4-AEF6C3E73FCF}"/>
              </a:ext>
            </a:extLst>
          </p:cNvPr>
          <p:cNvSpPr txBox="1"/>
          <p:nvPr/>
        </p:nvSpPr>
        <p:spPr>
          <a:xfrm>
            <a:off x="133815" y="3891776"/>
            <a:ext cx="1115122" cy="523220"/>
          </a:xfrm>
          <a:prstGeom prst="rect">
            <a:avLst/>
          </a:prstGeom>
          <a:noFill/>
        </p:spPr>
        <p:txBody>
          <a:bodyPr wrap="square" rtlCol="0">
            <a:spAutoFit/>
          </a:bodyPr>
          <a:lstStyle/>
          <a:p>
            <a:pPr algn="ctr"/>
            <a:r>
              <a:rPr lang="en-US" sz="1400" b="1" dirty="0"/>
              <a:t>NC #2 and SC tie for #5 </a:t>
            </a:r>
          </a:p>
        </p:txBody>
      </p:sp>
    </p:spTree>
    <p:extLst>
      <p:ext uri="{BB962C8B-B14F-4D97-AF65-F5344CB8AC3E}">
        <p14:creationId xmlns:p14="http://schemas.microsoft.com/office/powerpoint/2010/main" val="20584942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D46494-B060-4401-B5BE-8824D537FD7D}"/>
              </a:ext>
            </a:extLst>
          </p:cNvPr>
          <p:cNvPicPr>
            <a:picLocks noChangeAspect="1"/>
          </p:cNvPicPr>
          <p:nvPr/>
        </p:nvPicPr>
        <p:blipFill>
          <a:blip r:embed="rId2"/>
          <a:stretch>
            <a:fillRect/>
          </a:stretch>
        </p:blipFill>
        <p:spPr>
          <a:xfrm>
            <a:off x="3184100" y="1954881"/>
            <a:ext cx="6070992" cy="3766925"/>
          </a:xfrm>
          <a:prstGeom prst="rect">
            <a:avLst/>
          </a:prstGeom>
        </p:spPr>
      </p:pic>
      <p:sp>
        <p:nvSpPr>
          <p:cNvPr id="4" name="TextBox 3">
            <a:extLst>
              <a:ext uri="{FF2B5EF4-FFF2-40B4-BE49-F238E27FC236}">
                <a16:creationId xmlns:a16="http://schemas.microsoft.com/office/drawing/2014/main" id="{900265E7-A265-4D63-AE70-19DA1BB27169}"/>
              </a:ext>
            </a:extLst>
          </p:cNvPr>
          <p:cNvSpPr txBox="1"/>
          <p:nvPr/>
        </p:nvSpPr>
        <p:spPr>
          <a:xfrm>
            <a:off x="1981200" y="213983"/>
            <a:ext cx="90853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2021 Outlook: </a:t>
            </a:r>
            <a:r>
              <a:rPr kumimoji="0" lang="en-US" sz="2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10 Items to Monitor for CRE Impact</a:t>
            </a:r>
          </a:p>
        </p:txBody>
      </p:sp>
      <p:cxnSp>
        <p:nvCxnSpPr>
          <p:cNvPr id="6" name="Google Shape;276;p39">
            <a:extLst>
              <a:ext uri="{FF2B5EF4-FFF2-40B4-BE49-F238E27FC236}">
                <a16:creationId xmlns:a16="http://schemas.microsoft.com/office/drawing/2014/main" id="{1D7DFDF5-FD26-4B26-85D7-102074D4A226}"/>
              </a:ext>
            </a:extLst>
          </p:cNvPr>
          <p:cNvCxnSpPr>
            <a:cxnSpLocks/>
          </p:cNvCxnSpPr>
          <p:nvPr/>
        </p:nvCxnSpPr>
        <p:spPr>
          <a:xfrm flipV="1">
            <a:off x="0" y="785300"/>
            <a:ext cx="12192000" cy="17896"/>
          </a:xfrm>
          <a:prstGeom prst="straightConnector1">
            <a:avLst/>
          </a:prstGeom>
          <a:noFill/>
          <a:ln w="57150" cap="flat" cmpd="sng">
            <a:solidFill>
              <a:schemeClr val="dk1"/>
            </a:solidFill>
            <a:prstDash val="solid"/>
            <a:round/>
            <a:headEnd type="none" w="sm" len="sm"/>
            <a:tailEnd type="none" w="sm" len="sm"/>
          </a:ln>
        </p:spPr>
      </p:cxnSp>
      <p:sp>
        <p:nvSpPr>
          <p:cNvPr id="7" name="TextBox 6">
            <a:extLst>
              <a:ext uri="{FF2B5EF4-FFF2-40B4-BE49-F238E27FC236}">
                <a16:creationId xmlns:a16="http://schemas.microsoft.com/office/drawing/2014/main" id="{87F62095-CB02-4720-BA03-A6CC7492A374}"/>
              </a:ext>
            </a:extLst>
          </p:cNvPr>
          <p:cNvSpPr txBox="1"/>
          <p:nvPr/>
        </p:nvSpPr>
        <p:spPr>
          <a:xfrm rot="840000">
            <a:off x="3193396" y="1870171"/>
            <a:ext cx="277833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Vaccination Success – Becker’s </a:t>
            </a:r>
          </a:p>
        </p:txBody>
      </p:sp>
      <p:sp>
        <p:nvSpPr>
          <p:cNvPr id="8" name="TextBox 7">
            <a:extLst>
              <a:ext uri="{FF2B5EF4-FFF2-40B4-BE49-F238E27FC236}">
                <a16:creationId xmlns:a16="http://schemas.microsoft.com/office/drawing/2014/main" id="{E8AAC362-B58C-420A-A1F6-C590A0C7DF14}"/>
              </a:ext>
            </a:extLst>
          </p:cNvPr>
          <p:cNvSpPr txBox="1"/>
          <p:nvPr/>
        </p:nvSpPr>
        <p:spPr>
          <a:xfrm rot="-840000">
            <a:off x="1156086" y="4170434"/>
            <a:ext cx="305100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Returning to the Office: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Kastle Key Card Systems Data and Office Sublet space.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Calibri" panose="020F0502020204030204"/>
                <a:ea typeface="+mn-ea"/>
                <a:cs typeface="+mn-cs"/>
              </a:rPr>
              <a:t>Supplement with Challenger Job Cuts</a:t>
            </a:r>
          </a:p>
        </p:txBody>
      </p:sp>
      <p:sp>
        <p:nvSpPr>
          <p:cNvPr id="9" name="TextBox 8">
            <a:extLst>
              <a:ext uri="{FF2B5EF4-FFF2-40B4-BE49-F238E27FC236}">
                <a16:creationId xmlns:a16="http://schemas.microsoft.com/office/drawing/2014/main" id="{8C607143-2DA3-4BF5-96E1-A1858FAFD9FA}"/>
              </a:ext>
            </a:extLst>
          </p:cNvPr>
          <p:cNvSpPr txBox="1"/>
          <p:nvPr/>
        </p:nvSpPr>
        <p:spPr>
          <a:xfrm rot="-960000">
            <a:off x="3074251" y="5464267"/>
            <a:ext cx="285387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CRE Credit Metrics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TREPP LTSS and CMBS DQT Rates.</a:t>
            </a:r>
          </a:p>
        </p:txBody>
      </p:sp>
      <p:sp>
        <p:nvSpPr>
          <p:cNvPr id="10" name="TextBox 9">
            <a:extLst>
              <a:ext uri="{FF2B5EF4-FFF2-40B4-BE49-F238E27FC236}">
                <a16:creationId xmlns:a16="http://schemas.microsoft.com/office/drawing/2014/main" id="{93720113-7BA9-43A2-A699-5EFB3DE8E079}"/>
              </a:ext>
            </a:extLst>
          </p:cNvPr>
          <p:cNvSpPr txBox="1"/>
          <p:nvPr/>
        </p:nvSpPr>
        <p:spPr>
          <a:xfrm rot="-840000">
            <a:off x="8554226" y="2665347"/>
            <a:ext cx="296820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State Fiscal Health – Chapter 9 BKs</a:t>
            </a:r>
          </a:p>
        </p:txBody>
      </p:sp>
      <p:sp>
        <p:nvSpPr>
          <p:cNvPr id="11" name="TextBox 10">
            <a:extLst>
              <a:ext uri="{FF2B5EF4-FFF2-40B4-BE49-F238E27FC236}">
                <a16:creationId xmlns:a16="http://schemas.microsoft.com/office/drawing/2014/main" id="{09A8FCCF-9C3C-4642-96D6-BE979F292D83}"/>
              </a:ext>
            </a:extLst>
          </p:cNvPr>
          <p:cNvSpPr txBox="1"/>
          <p:nvPr/>
        </p:nvSpPr>
        <p:spPr>
          <a:xfrm rot="-900000">
            <a:off x="7227131" y="1773027"/>
            <a:ext cx="308754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Bank Failures &amp; TX Ratio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Calibri" panose="020F0502020204030204"/>
                <a:ea typeface="+mn-ea"/>
                <a:cs typeface="+mn-cs"/>
              </a:rPr>
              <a:t>Do you know your Bank’s TX Ratio and how does that correlate to ALLL?</a:t>
            </a:r>
          </a:p>
        </p:txBody>
      </p:sp>
      <p:sp>
        <p:nvSpPr>
          <p:cNvPr id="12" name="TextBox 11">
            <a:extLst>
              <a:ext uri="{FF2B5EF4-FFF2-40B4-BE49-F238E27FC236}">
                <a16:creationId xmlns:a16="http://schemas.microsoft.com/office/drawing/2014/main" id="{88856AD8-A7EA-4A29-B0CC-590EC168304F}"/>
              </a:ext>
            </a:extLst>
          </p:cNvPr>
          <p:cNvSpPr txBox="1"/>
          <p:nvPr/>
        </p:nvSpPr>
        <p:spPr>
          <a:xfrm rot="840000">
            <a:off x="8598870" y="4269449"/>
            <a:ext cx="273716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Federal Reserve Balance Sheet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Calibri" panose="020F0502020204030204"/>
                <a:ea typeface="+mn-ea"/>
                <a:cs typeface="+mn-cs"/>
              </a:rPr>
              <a:t>$2.0 Trillion in MBS is preventing a 2009 type Housing Crisis. </a:t>
            </a:r>
          </a:p>
        </p:txBody>
      </p:sp>
      <p:sp>
        <p:nvSpPr>
          <p:cNvPr id="13" name="TextBox 12">
            <a:extLst>
              <a:ext uri="{FF2B5EF4-FFF2-40B4-BE49-F238E27FC236}">
                <a16:creationId xmlns:a16="http://schemas.microsoft.com/office/drawing/2014/main" id="{B7C49B2F-D811-436D-B562-E9FFA7E4FACB}"/>
              </a:ext>
            </a:extLst>
          </p:cNvPr>
          <p:cNvSpPr txBox="1"/>
          <p:nvPr/>
        </p:nvSpPr>
        <p:spPr>
          <a:xfrm rot="840000">
            <a:off x="8217645" y="5291337"/>
            <a:ext cx="260698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Earnings Watch &amp; Bank ALLL</a:t>
            </a:r>
          </a:p>
        </p:txBody>
      </p:sp>
      <p:sp>
        <p:nvSpPr>
          <p:cNvPr id="14" name="TextBox 13">
            <a:extLst>
              <a:ext uri="{FF2B5EF4-FFF2-40B4-BE49-F238E27FC236}">
                <a16:creationId xmlns:a16="http://schemas.microsoft.com/office/drawing/2014/main" id="{E571B167-E9F2-447A-97D7-166933F5C3A7}"/>
              </a:ext>
            </a:extLst>
          </p:cNvPr>
          <p:cNvSpPr txBox="1"/>
          <p:nvPr/>
        </p:nvSpPr>
        <p:spPr>
          <a:xfrm rot="840000">
            <a:off x="766407" y="2725569"/>
            <a:ext cx="333759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Housing: Foreclosures &amp; MF Evictions post Rent &amp; Mortgage Forbearance Programs  </a:t>
            </a:r>
          </a:p>
        </p:txBody>
      </p:sp>
      <p:cxnSp>
        <p:nvCxnSpPr>
          <p:cNvPr id="15" name="Straight Arrow Connector 14">
            <a:extLst>
              <a:ext uri="{FF2B5EF4-FFF2-40B4-BE49-F238E27FC236}">
                <a16:creationId xmlns:a16="http://schemas.microsoft.com/office/drawing/2014/main" id="{EE0061FD-F2E0-4BEB-BB90-E9E217A57F52}"/>
              </a:ext>
            </a:extLst>
          </p:cNvPr>
          <p:cNvCxnSpPr>
            <a:cxnSpLocks/>
          </p:cNvCxnSpPr>
          <p:nvPr/>
        </p:nvCxnSpPr>
        <p:spPr>
          <a:xfrm>
            <a:off x="6197638" y="1987463"/>
            <a:ext cx="0" cy="4326378"/>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B59FF03-F124-4122-AB31-CED684BEE7C9}"/>
              </a:ext>
            </a:extLst>
          </p:cNvPr>
          <p:cNvSpPr txBox="1"/>
          <p:nvPr/>
        </p:nvSpPr>
        <p:spPr>
          <a:xfrm>
            <a:off x="4949983" y="6488760"/>
            <a:ext cx="2653988" cy="276999"/>
          </a:xfrm>
          <a:prstGeom prst="rect">
            <a:avLst/>
          </a:prstGeom>
          <a:noFill/>
        </p:spPr>
        <p:txBody>
          <a:bodyPr wrap="square" lIns="274320" rIns="2743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rPr>
              <a:t>KC@RedShoeEconomics.com</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17" name="Google Shape;233;p33">
            <a:extLst>
              <a:ext uri="{FF2B5EF4-FFF2-40B4-BE49-F238E27FC236}">
                <a16:creationId xmlns:a16="http://schemas.microsoft.com/office/drawing/2014/main" id="{3986655C-9F77-492B-A0CF-C3D1DDF48E51}"/>
              </a:ext>
            </a:extLst>
          </p:cNvPr>
          <p:cNvSpPr txBox="1">
            <a:spLocks/>
          </p:cNvSpPr>
          <p:nvPr/>
        </p:nvSpPr>
        <p:spPr>
          <a:xfrm>
            <a:off x="10872439" y="6438238"/>
            <a:ext cx="383865" cy="408611"/>
          </a:xfrm>
          <a:prstGeom prst="rect">
            <a:avLst/>
          </a:prstGeom>
          <a:no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200" b="1" i="0" u="none" strike="noStrike" kern="0" cap="none" spc="0" normalizeH="0" baseline="0" noProof="0" smtClean="0">
                <a:ln>
                  <a:noFill/>
                </a:ln>
                <a:solidFill>
                  <a:prstClr val="black"/>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16</a:t>
            </a:fld>
            <a:endParaRPr kumimoji="0" lang="en-US" sz="1200" b="1"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8" name="TextBox 17">
            <a:extLst>
              <a:ext uri="{FF2B5EF4-FFF2-40B4-BE49-F238E27FC236}">
                <a16:creationId xmlns:a16="http://schemas.microsoft.com/office/drawing/2014/main" id="{596FF701-1447-4CAF-BA10-C8B733993803}"/>
              </a:ext>
            </a:extLst>
          </p:cNvPr>
          <p:cNvSpPr txBox="1"/>
          <p:nvPr/>
        </p:nvSpPr>
        <p:spPr>
          <a:xfrm rot="840000">
            <a:off x="6323431" y="5613224"/>
            <a:ext cx="373863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Logistics – eCommerce – Adaptive Reuse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Arrow: Right 18">
            <a:extLst>
              <a:ext uri="{FF2B5EF4-FFF2-40B4-BE49-F238E27FC236}">
                <a16:creationId xmlns:a16="http://schemas.microsoft.com/office/drawing/2014/main" id="{DB2FA49F-5D40-48FB-A414-E5960FA4C5A4}"/>
              </a:ext>
            </a:extLst>
          </p:cNvPr>
          <p:cNvSpPr/>
          <p:nvPr/>
        </p:nvSpPr>
        <p:spPr>
          <a:xfrm rot="20760000">
            <a:off x="2981038" y="1545681"/>
            <a:ext cx="219922" cy="333887"/>
          </a:xfrm>
          <a:prstGeom prst="rightArrow">
            <a:avLst/>
          </a:prstGeom>
          <a:solidFill>
            <a:srgbClr val="FFFF00"/>
          </a:solidFill>
          <a:ln w="38100">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0" name="TextBox 19">
            <a:extLst>
              <a:ext uri="{FF2B5EF4-FFF2-40B4-BE49-F238E27FC236}">
                <a16:creationId xmlns:a16="http://schemas.microsoft.com/office/drawing/2014/main" id="{15A04310-95B3-4B0C-8CAE-3BDEB119103F}"/>
              </a:ext>
            </a:extLst>
          </p:cNvPr>
          <p:cNvSpPr txBox="1"/>
          <p:nvPr/>
        </p:nvSpPr>
        <p:spPr>
          <a:xfrm rot="840000">
            <a:off x="1937188" y="2261975"/>
            <a:ext cx="369145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Transportation Metrics – TSA Passenger Count </a:t>
            </a:r>
          </a:p>
        </p:txBody>
      </p:sp>
      <p:sp>
        <p:nvSpPr>
          <p:cNvPr id="21" name="Arrow: Right 20">
            <a:extLst>
              <a:ext uri="{FF2B5EF4-FFF2-40B4-BE49-F238E27FC236}">
                <a16:creationId xmlns:a16="http://schemas.microsoft.com/office/drawing/2014/main" id="{86068DE8-5494-4F68-90D0-8DC1DB71F1FB}"/>
              </a:ext>
            </a:extLst>
          </p:cNvPr>
          <p:cNvSpPr/>
          <p:nvPr/>
        </p:nvSpPr>
        <p:spPr>
          <a:xfrm rot="20760000">
            <a:off x="7013777" y="2237342"/>
            <a:ext cx="219922" cy="333887"/>
          </a:xfrm>
          <a:prstGeom prst="rightArrow">
            <a:avLst/>
          </a:prstGeom>
          <a:solidFill>
            <a:srgbClr val="FFFF00"/>
          </a:solidFill>
          <a:ln w="38100">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2" name="Arrow: Right 21">
            <a:extLst>
              <a:ext uri="{FF2B5EF4-FFF2-40B4-BE49-F238E27FC236}">
                <a16:creationId xmlns:a16="http://schemas.microsoft.com/office/drawing/2014/main" id="{A1C2B640-C2A5-4442-9724-EADB7D329308}"/>
              </a:ext>
            </a:extLst>
          </p:cNvPr>
          <p:cNvSpPr/>
          <p:nvPr/>
        </p:nvSpPr>
        <p:spPr>
          <a:xfrm rot="20760000">
            <a:off x="941223" y="4535065"/>
            <a:ext cx="219922" cy="333887"/>
          </a:xfrm>
          <a:prstGeom prst="rightArrow">
            <a:avLst/>
          </a:prstGeom>
          <a:solidFill>
            <a:srgbClr val="FFFF00"/>
          </a:solidFill>
          <a:ln w="38100">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3" name="Arrow: Right 22">
            <a:extLst>
              <a:ext uri="{FF2B5EF4-FFF2-40B4-BE49-F238E27FC236}">
                <a16:creationId xmlns:a16="http://schemas.microsoft.com/office/drawing/2014/main" id="{719C556B-3A29-4BCF-955C-ECDC569E8EC5}"/>
              </a:ext>
            </a:extLst>
          </p:cNvPr>
          <p:cNvSpPr/>
          <p:nvPr/>
        </p:nvSpPr>
        <p:spPr>
          <a:xfrm rot="20760000">
            <a:off x="8420546" y="4159926"/>
            <a:ext cx="219922" cy="333887"/>
          </a:xfrm>
          <a:prstGeom prst="rightArrow">
            <a:avLst/>
          </a:prstGeom>
          <a:solidFill>
            <a:srgbClr val="FFFF00"/>
          </a:solidFill>
          <a:ln w="38100">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028A54B6-69BB-4C6A-892E-E35CAD0FCC8B}"/>
              </a:ext>
            </a:extLst>
          </p:cNvPr>
          <p:cNvSpPr txBox="1"/>
          <p:nvPr/>
        </p:nvSpPr>
        <p:spPr>
          <a:xfrm>
            <a:off x="5653668" y="5653668"/>
            <a:ext cx="146080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And 1 more: ESG</a:t>
            </a:r>
          </a:p>
        </p:txBody>
      </p:sp>
    </p:spTree>
    <p:extLst>
      <p:ext uri="{BB962C8B-B14F-4D97-AF65-F5344CB8AC3E}">
        <p14:creationId xmlns:p14="http://schemas.microsoft.com/office/powerpoint/2010/main" val="39617332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AB93320-B508-4A47-8781-5A5553E4C394}"/>
              </a:ext>
            </a:extLst>
          </p:cNvPr>
          <p:cNvSpPr txBox="1"/>
          <p:nvPr/>
        </p:nvSpPr>
        <p:spPr>
          <a:xfrm>
            <a:off x="2659953" y="6493011"/>
            <a:ext cx="8095783"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2"/>
              </a:rPr>
              <a:t>https://www.beckershospitalreview.com/public-health/states-ranked-by-percentage-of-covid-19-vaccines-administered.html</a:t>
            </a: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16" name="Google Shape;233;p33">
            <a:extLst>
              <a:ext uri="{FF2B5EF4-FFF2-40B4-BE49-F238E27FC236}">
                <a16:creationId xmlns:a16="http://schemas.microsoft.com/office/drawing/2014/main" id="{477745A8-A287-4E2D-A628-9795CF0C4F38}"/>
              </a:ext>
            </a:extLst>
          </p:cNvPr>
          <p:cNvSpPr txBox="1">
            <a:spLocks/>
          </p:cNvSpPr>
          <p:nvPr/>
        </p:nvSpPr>
        <p:spPr>
          <a:xfrm>
            <a:off x="10960568" y="6470573"/>
            <a:ext cx="359942" cy="365125"/>
          </a:xfrm>
          <a:prstGeom prst="rect">
            <a:avLst/>
          </a:prstGeom>
          <a:no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200" b="1" i="0" u="none" strike="noStrike" kern="0" cap="none" spc="0" normalizeH="0" baseline="0" noProof="0" smtClean="0">
                <a:ln>
                  <a:noFill/>
                </a:ln>
                <a:solidFill>
                  <a:prstClr val="black"/>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17</a:t>
            </a:fld>
            <a:endParaRPr kumimoji="0" lang="en-US" sz="1200" b="1" i="0" u="none" strike="noStrike" kern="0" cap="none" spc="0" normalizeH="0" baseline="0" noProof="0" dirty="0">
              <a:ln>
                <a:noFill/>
              </a:ln>
              <a:solidFill>
                <a:prstClr val="black"/>
              </a:solidFill>
              <a:effectLst/>
              <a:uLnTx/>
              <a:uFillTx/>
              <a:latin typeface="Arial"/>
              <a:ea typeface="Arial"/>
              <a:cs typeface="Arial"/>
              <a:sym typeface="Arial"/>
            </a:endParaRPr>
          </a:p>
        </p:txBody>
      </p:sp>
      <p:pic>
        <p:nvPicPr>
          <p:cNvPr id="18" name="Picture 17">
            <a:extLst>
              <a:ext uri="{FF2B5EF4-FFF2-40B4-BE49-F238E27FC236}">
                <a16:creationId xmlns:a16="http://schemas.microsoft.com/office/drawing/2014/main" id="{66FA1E0C-CEBB-47F2-B903-469718DDA81F}"/>
              </a:ext>
            </a:extLst>
          </p:cNvPr>
          <p:cNvPicPr>
            <a:picLocks noChangeAspect="1"/>
          </p:cNvPicPr>
          <p:nvPr/>
        </p:nvPicPr>
        <p:blipFill>
          <a:blip r:embed="rId3"/>
          <a:stretch>
            <a:fillRect/>
          </a:stretch>
        </p:blipFill>
        <p:spPr>
          <a:xfrm>
            <a:off x="6554424" y="262952"/>
            <a:ext cx="4836348" cy="1114313"/>
          </a:xfrm>
          <a:prstGeom prst="rect">
            <a:avLst/>
          </a:prstGeom>
        </p:spPr>
      </p:pic>
      <p:sp>
        <p:nvSpPr>
          <p:cNvPr id="2" name="TextBox 1">
            <a:extLst>
              <a:ext uri="{FF2B5EF4-FFF2-40B4-BE49-F238E27FC236}">
                <a16:creationId xmlns:a16="http://schemas.microsoft.com/office/drawing/2014/main" id="{67698201-452B-427F-8017-5CC2BFD360A8}"/>
              </a:ext>
            </a:extLst>
          </p:cNvPr>
          <p:cNvSpPr txBox="1"/>
          <p:nvPr/>
        </p:nvSpPr>
        <p:spPr>
          <a:xfrm>
            <a:off x="179208" y="229456"/>
            <a:ext cx="608016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Covid19 Vaccinations in 2021</a:t>
            </a:r>
          </a:p>
        </p:txBody>
      </p:sp>
      <p:sp>
        <p:nvSpPr>
          <p:cNvPr id="23" name="Arrow: Right 22">
            <a:extLst>
              <a:ext uri="{FF2B5EF4-FFF2-40B4-BE49-F238E27FC236}">
                <a16:creationId xmlns:a16="http://schemas.microsoft.com/office/drawing/2014/main" id="{110196B3-EB45-4CCD-A545-2F7DA1846CEA}"/>
              </a:ext>
            </a:extLst>
          </p:cNvPr>
          <p:cNvSpPr/>
          <p:nvPr/>
        </p:nvSpPr>
        <p:spPr>
          <a:xfrm rot="20760000">
            <a:off x="388451" y="1773330"/>
            <a:ext cx="259262" cy="286649"/>
          </a:xfrm>
          <a:prstGeom prst="rightArrow">
            <a:avLst/>
          </a:prstGeom>
          <a:solidFill>
            <a:srgbClr val="FFFF00"/>
          </a:solidFill>
          <a:ln w="38100">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cxnSp>
        <p:nvCxnSpPr>
          <p:cNvPr id="27" name="Google Shape;276;p39">
            <a:extLst>
              <a:ext uri="{FF2B5EF4-FFF2-40B4-BE49-F238E27FC236}">
                <a16:creationId xmlns:a16="http://schemas.microsoft.com/office/drawing/2014/main" id="{6756DA61-178A-41FA-BC9D-5206D34ACE00}"/>
              </a:ext>
            </a:extLst>
          </p:cNvPr>
          <p:cNvCxnSpPr>
            <a:cxnSpLocks/>
          </p:cNvCxnSpPr>
          <p:nvPr/>
        </p:nvCxnSpPr>
        <p:spPr>
          <a:xfrm>
            <a:off x="0" y="1614876"/>
            <a:ext cx="12192000" cy="0"/>
          </a:xfrm>
          <a:prstGeom prst="straightConnector1">
            <a:avLst/>
          </a:prstGeom>
          <a:noFill/>
          <a:ln w="57150" cap="flat" cmpd="sng">
            <a:solidFill>
              <a:srgbClr val="333333"/>
            </a:solidFill>
            <a:prstDash val="solid"/>
            <a:round/>
            <a:headEnd type="none" w="sm" len="sm"/>
            <a:tailEnd type="none" w="sm" len="sm"/>
          </a:ln>
        </p:spPr>
      </p:cxnSp>
      <p:sp>
        <p:nvSpPr>
          <p:cNvPr id="19" name="TextBox 18">
            <a:extLst>
              <a:ext uri="{FF2B5EF4-FFF2-40B4-BE49-F238E27FC236}">
                <a16:creationId xmlns:a16="http://schemas.microsoft.com/office/drawing/2014/main" id="{E64D22F5-1B49-4D8E-894E-C0F559C4834F}"/>
              </a:ext>
            </a:extLst>
          </p:cNvPr>
          <p:cNvSpPr txBox="1"/>
          <p:nvPr/>
        </p:nvSpPr>
        <p:spPr>
          <a:xfrm>
            <a:off x="179208" y="772186"/>
            <a:ext cx="561761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92929"/>
                </a:solidFill>
                <a:effectLst/>
                <a:uLnTx/>
                <a:uFillTx/>
                <a:latin typeface="Arial" panose="020B0604020202020204" pitchFamily="34" charset="0"/>
                <a:ea typeface="+mn-ea"/>
                <a:cs typeface="Arial" panose="020B0604020202020204" pitchFamily="34" charset="0"/>
              </a:rPr>
              <a:t>States ranked by percentage of COVID-19 vaccines administered: Feb. 11</a:t>
            </a:r>
          </a:p>
        </p:txBody>
      </p:sp>
      <p:pic>
        <p:nvPicPr>
          <p:cNvPr id="4" name="Picture 3">
            <a:extLst>
              <a:ext uri="{FF2B5EF4-FFF2-40B4-BE49-F238E27FC236}">
                <a16:creationId xmlns:a16="http://schemas.microsoft.com/office/drawing/2014/main" id="{4B62909F-4DAA-45BA-9F6E-79D7B3C187B7}"/>
              </a:ext>
            </a:extLst>
          </p:cNvPr>
          <p:cNvPicPr>
            <a:picLocks noChangeAspect="1"/>
          </p:cNvPicPr>
          <p:nvPr/>
        </p:nvPicPr>
        <p:blipFill>
          <a:blip r:embed="rId4"/>
          <a:stretch>
            <a:fillRect/>
          </a:stretch>
        </p:blipFill>
        <p:spPr>
          <a:xfrm>
            <a:off x="682907" y="1773044"/>
            <a:ext cx="4765256" cy="4065113"/>
          </a:xfrm>
          <a:prstGeom prst="rect">
            <a:avLst/>
          </a:prstGeom>
        </p:spPr>
      </p:pic>
      <p:pic>
        <p:nvPicPr>
          <p:cNvPr id="10" name="Picture 9">
            <a:extLst>
              <a:ext uri="{FF2B5EF4-FFF2-40B4-BE49-F238E27FC236}">
                <a16:creationId xmlns:a16="http://schemas.microsoft.com/office/drawing/2014/main" id="{9FD62C4B-104F-4807-93CD-C9632A8EA892}"/>
              </a:ext>
            </a:extLst>
          </p:cNvPr>
          <p:cNvPicPr>
            <a:picLocks noChangeAspect="1"/>
          </p:cNvPicPr>
          <p:nvPr/>
        </p:nvPicPr>
        <p:blipFill>
          <a:blip r:embed="rId5"/>
          <a:stretch>
            <a:fillRect/>
          </a:stretch>
        </p:blipFill>
        <p:spPr>
          <a:xfrm>
            <a:off x="5920889" y="2560320"/>
            <a:ext cx="4496105" cy="3694168"/>
          </a:xfrm>
          <a:prstGeom prst="rect">
            <a:avLst/>
          </a:prstGeom>
        </p:spPr>
      </p:pic>
      <p:sp>
        <p:nvSpPr>
          <p:cNvPr id="20" name="TextBox 19">
            <a:extLst>
              <a:ext uri="{FF2B5EF4-FFF2-40B4-BE49-F238E27FC236}">
                <a16:creationId xmlns:a16="http://schemas.microsoft.com/office/drawing/2014/main" id="{DB2F320B-8784-4F77-A571-C4748D1ECB19}"/>
              </a:ext>
            </a:extLst>
          </p:cNvPr>
          <p:cNvSpPr txBox="1"/>
          <p:nvPr/>
        </p:nvSpPr>
        <p:spPr>
          <a:xfrm>
            <a:off x="10389871" y="2565595"/>
            <a:ext cx="1802130"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70C0"/>
                </a:solidFill>
                <a:effectLst/>
                <a:uLnTx/>
                <a:uFillTx/>
                <a:latin typeface="Calibri" panose="020F0502020204030204"/>
                <a:ea typeface="+mn-ea"/>
                <a:cs typeface="+mn-cs"/>
              </a:rPr>
              <a:t>State economies and CRE Values will be directly correlated to vaccination success.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C00000"/>
                </a:solidFill>
                <a:effectLst/>
                <a:uLnTx/>
                <a:uFillTx/>
                <a:latin typeface="Calibri" panose="020F0502020204030204"/>
                <a:ea typeface="+mn-ea"/>
                <a:cs typeface="+mn-cs"/>
              </a:rPr>
              <a:t>Occupancy Restrictions and High CRE vacancy will persist where vaccination success is low.</a:t>
            </a:r>
          </a:p>
        </p:txBody>
      </p:sp>
      <p:pic>
        <p:nvPicPr>
          <p:cNvPr id="6" name="Picture 5">
            <a:extLst>
              <a:ext uri="{FF2B5EF4-FFF2-40B4-BE49-F238E27FC236}">
                <a16:creationId xmlns:a16="http://schemas.microsoft.com/office/drawing/2014/main" id="{8062E9CC-B399-425F-98F0-60351CF8242F}"/>
              </a:ext>
            </a:extLst>
          </p:cNvPr>
          <p:cNvPicPr>
            <a:picLocks noChangeAspect="1"/>
          </p:cNvPicPr>
          <p:nvPr/>
        </p:nvPicPr>
        <p:blipFill>
          <a:blip r:embed="rId6"/>
          <a:stretch>
            <a:fillRect/>
          </a:stretch>
        </p:blipFill>
        <p:spPr>
          <a:xfrm>
            <a:off x="5876693" y="1675338"/>
            <a:ext cx="5008389" cy="751630"/>
          </a:xfrm>
          <a:prstGeom prst="rect">
            <a:avLst/>
          </a:prstGeom>
        </p:spPr>
      </p:pic>
      <p:pic>
        <p:nvPicPr>
          <p:cNvPr id="8" name="Picture 7">
            <a:extLst>
              <a:ext uri="{FF2B5EF4-FFF2-40B4-BE49-F238E27FC236}">
                <a16:creationId xmlns:a16="http://schemas.microsoft.com/office/drawing/2014/main" id="{579B1C68-8881-4AB0-A2ED-9B17AB3D659C}"/>
              </a:ext>
            </a:extLst>
          </p:cNvPr>
          <p:cNvPicPr>
            <a:picLocks noChangeAspect="1"/>
          </p:cNvPicPr>
          <p:nvPr/>
        </p:nvPicPr>
        <p:blipFill>
          <a:blip r:embed="rId7"/>
          <a:stretch>
            <a:fillRect/>
          </a:stretch>
        </p:blipFill>
        <p:spPr>
          <a:xfrm>
            <a:off x="8697950" y="1726028"/>
            <a:ext cx="3335708" cy="490691"/>
          </a:xfrm>
          <a:prstGeom prst="rect">
            <a:avLst/>
          </a:prstGeom>
        </p:spPr>
      </p:pic>
      <p:sp>
        <p:nvSpPr>
          <p:cNvPr id="21" name="Arrow: Right 20">
            <a:extLst>
              <a:ext uri="{FF2B5EF4-FFF2-40B4-BE49-F238E27FC236}">
                <a16:creationId xmlns:a16="http://schemas.microsoft.com/office/drawing/2014/main" id="{CC8AE2EA-AA28-43B2-B1FA-A3E5DF34BD52}"/>
              </a:ext>
            </a:extLst>
          </p:cNvPr>
          <p:cNvSpPr/>
          <p:nvPr/>
        </p:nvSpPr>
        <p:spPr>
          <a:xfrm rot="20760000">
            <a:off x="8423143" y="1676301"/>
            <a:ext cx="266913" cy="307004"/>
          </a:xfrm>
          <a:prstGeom prst="rightArrow">
            <a:avLst/>
          </a:prstGeom>
          <a:solidFill>
            <a:srgbClr val="FFFF00"/>
          </a:solidFill>
          <a:ln w="38100">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2" name="Arrow: Right 21">
            <a:extLst>
              <a:ext uri="{FF2B5EF4-FFF2-40B4-BE49-F238E27FC236}">
                <a16:creationId xmlns:a16="http://schemas.microsoft.com/office/drawing/2014/main" id="{687905F3-A257-4E36-AD4D-2DEA68BC0B44}"/>
              </a:ext>
            </a:extLst>
          </p:cNvPr>
          <p:cNvSpPr/>
          <p:nvPr/>
        </p:nvSpPr>
        <p:spPr>
          <a:xfrm rot="20760000">
            <a:off x="5627903" y="1668866"/>
            <a:ext cx="266913" cy="307004"/>
          </a:xfrm>
          <a:prstGeom prst="rightArrow">
            <a:avLst/>
          </a:prstGeom>
          <a:solidFill>
            <a:srgbClr val="FFFF00"/>
          </a:solidFill>
          <a:ln w="38100">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22825371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CC60E4-8EED-4761-A6E7-5879FEE19BB9}"/>
              </a:ext>
            </a:extLst>
          </p:cNvPr>
          <p:cNvSpPr txBox="1"/>
          <p:nvPr/>
        </p:nvSpPr>
        <p:spPr>
          <a:xfrm>
            <a:off x="2337362" y="5596570"/>
            <a:ext cx="6416345" cy="253916"/>
          </a:xfrm>
          <a:prstGeom prst="rect">
            <a:avLst/>
          </a:prstGeom>
          <a:noFill/>
        </p:spPr>
        <p:txBody>
          <a:bodyPr wrap="square">
            <a:spAutoFit/>
          </a:bodyPr>
          <a:lstStyle/>
          <a:p>
            <a:r>
              <a:rPr lang="en-US" sz="1050" dirty="0">
                <a:solidFill>
                  <a:schemeClr val="accent5">
                    <a:lumMod val="75000"/>
                  </a:schemeClr>
                </a:solidFill>
                <a:latin typeface="Arial" panose="020B0604020202020204" pitchFamily="34" charset="0"/>
                <a:cs typeface="Arial" panose="020B0604020202020204" pitchFamily="34" charset="0"/>
              </a:rPr>
              <a:t>https://www.beckershospitalreview.com/finance/11-health-systems-with-strong-finances-020821.html</a:t>
            </a:r>
          </a:p>
        </p:txBody>
      </p:sp>
      <p:sp>
        <p:nvSpPr>
          <p:cNvPr id="5" name="TextBox 4">
            <a:extLst>
              <a:ext uri="{FF2B5EF4-FFF2-40B4-BE49-F238E27FC236}">
                <a16:creationId xmlns:a16="http://schemas.microsoft.com/office/drawing/2014/main" id="{844A9BF4-0652-4C5A-9CE5-EF3632E9111E}"/>
              </a:ext>
            </a:extLst>
          </p:cNvPr>
          <p:cNvSpPr txBox="1"/>
          <p:nvPr/>
        </p:nvSpPr>
        <p:spPr>
          <a:xfrm>
            <a:off x="1336964" y="196476"/>
            <a:ext cx="9239003" cy="954107"/>
          </a:xfrm>
          <a:prstGeom prst="rect">
            <a:avLst/>
          </a:prstGeom>
          <a:noFill/>
        </p:spPr>
        <p:txBody>
          <a:bodyPr wrap="square">
            <a:spAutoFit/>
          </a:bodyPr>
          <a:lstStyle/>
          <a:p>
            <a:pPr algn="ctr"/>
            <a:r>
              <a:rPr lang="en-US" sz="3200" b="1" dirty="0">
                <a:latin typeface="Arial" panose="020B0604020202020204" pitchFamily="34" charset="0"/>
                <a:cs typeface="Arial" panose="020B0604020202020204" pitchFamily="34" charset="0"/>
              </a:rPr>
              <a:t>Financially Strong Health Care Systems</a:t>
            </a:r>
          </a:p>
          <a:p>
            <a:pPr algn="ctr"/>
            <a:r>
              <a:rPr lang="en-US" sz="2400" b="1" dirty="0">
                <a:solidFill>
                  <a:srgbClr val="0070C0"/>
                </a:solidFill>
                <a:latin typeface="Arial" panose="020B0604020202020204" pitchFamily="34" charset="0"/>
                <a:cs typeface="Arial" panose="020B0604020202020204" pitchFamily="34" charset="0"/>
              </a:rPr>
              <a:t>NC ranks #2 among the Top 11 across the US </a:t>
            </a:r>
          </a:p>
        </p:txBody>
      </p:sp>
      <p:sp>
        <p:nvSpPr>
          <p:cNvPr id="8" name="TextBox 7">
            <a:extLst>
              <a:ext uri="{FF2B5EF4-FFF2-40B4-BE49-F238E27FC236}">
                <a16:creationId xmlns:a16="http://schemas.microsoft.com/office/drawing/2014/main" id="{6E83D396-A6BA-47DA-8147-CAAB4B785D25}"/>
              </a:ext>
            </a:extLst>
          </p:cNvPr>
          <p:cNvSpPr txBox="1"/>
          <p:nvPr/>
        </p:nvSpPr>
        <p:spPr>
          <a:xfrm>
            <a:off x="2293422" y="1935020"/>
            <a:ext cx="8429996" cy="1292662"/>
          </a:xfrm>
          <a:prstGeom prst="rect">
            <a:avLst/>
          </a:prstGeom>
          <a:noFill/>
        </p:spPr>
        <p:txBody>
          <a:bodyPr wrap="square">
            <a:spAutoFit/>
          </a:bodyPr>
          <a:lstStyle/>
          <a:p>
            <a:pPr algn="just"/>
            <a:r>
              <a:rPr lang="en-US" b="0" i="0" dirty="0">
                <a:solidFill>
                  <a:srgbClr val="292929"/>
                </a:solidFill>
                <a:effectLst/>
                <a:latin typeface="Arial" panose="020B0604020202020204" pitchFamily="34" charset="0"/>
                <a:cs typeface="Arial" panose="020B0604020202020204" pitchFamily="34" charset="0"/>
              </a:rPr>
              <a:t>Winston-Salem, N.C.-based </a:t>
            </a:r>
            <a:r>
              <a:rPr lang="en-US" sz="2400" b="1" i="0" dirty="0">
                <a:solidFill>
                  <a:srgbClr val="292929"/>
                </a:solidFill>
                <a:effectLst/>
                <a:latin typeface="Arial" panose="020B0604020202020204" pitchFamily="34" charset="0"/>
                <a:cs typeface="Arial" panose="020B0604020202020204" pitchFamily="34" charset="0"/>
              </a:rPr>
              <a:t>Novant Health</a:t>
            </a:r>
            <a:r>
              <a:rPr lang="en-US" sz="2400" b="0" i="0" dirty="0">
                <a:solidFill>
                  <a:srgbClr val="292929"/>
                </a:solidFill>
                <a:effectLst/>
                <a:latin typeface="Arial" panose="020B0604020202020204" pitchFamily="34" charset="0"/>
                <a:cs typeface="Arial" panose="020B0604020202020204" pitchFamily="34" charset="0"/>
              </a:rPr>
              <a:t> </a:t>
            </a:r>
            <a:r>
              <a:rPr lang="en-US" b="0" i="0" dirty="0">
                <a:solidFill>
                  <a:srgbClr val="292929"/>
                </a:solidFill>
                <a:effectLst/>
                <a:latin typeface="Arial" panose="020B0604020202020204" pitchFamily="34" charset="0"/>
                <a:cs typeface="Arial" panose="020B0604020202020204" pitchFamily="34" charset="0"/>
              </a:rPr>
              <a:t>has an "AA-" rating and stable outlook. The system has strong margins, and each of its markets has met or exceeded budgeted expectations over the past four years. </a:t>
            </a:r>
          </a:p>
          <a:p>
            <a:pPr algn="just"/>
            <a:endParaRPr lang="en-US"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B15EDD7A-66EE-494C-9CCD-4D164E1B4A96}"/>
              </a:ext>
            </a:extLst>
          </p:cNvPr>
          <p:cNvSpPr txBox="1"/>
          <p:nvPr/>
        </p:nvSpPr>
        <p:spPr>
          <a:xfrm>
            <a:off x="2293422" y="3190585"/>
            <a:ext cx="8350904" cy="2185214"/>
          </a:xfrm>
          <a:prstGeom prst="rect">
            <a:avLst/>
          </a:prstGeom>
          <a:noFill/>
        </p:spPr>
        <p:txBody>
          <a:bodyPr wrap="square">
            <a:spAutoFit/>
          </a:bodyPr>
          <a:lstStyle/>
          <a:p>
            <a:pPr algn="just"/>
            <a:r>
              <a:rPr lang="en-US" b="0" i="0" dirty="0">
                <a:solidFill>
                  <a:srgbClr val="292929"/>
                </a:solidFill>
                <a:effectLst/>
                <a:latin typeface="Arial" panose="020B0604020202020204" pitchFamily="34" charset="0"/>
                <a:cs typeface="Arial" panose="020B0604020202020204" pitchFamily="34" charset="0"/>
              </a:rPr>
              <a:t>Charlotte, N.C.-based </a:t>
            </a:r>
            <a:r>
              <a:rPr lang="en-US" sz="2400" b="1" i="0" dirty="0">
                <a:solidFill>
                  <a:srgbClr val="292929"/>
                </a:solidFill>
                <a:effectLst/>
                <a:latin typeface="Arial" panose="020B0604020202020204" pitchFamily="34" charset="0"/>
                <a:cs typeface="Arial" panose="020B0604020202020204" pitchFamily="34" charset="0"/>
              </a:rPr>
              <a:t>Atrium Health</a:t>
            </a:r>
            <a:r>
              <a:rPr lang="en-US" sz="2400" b="0" i="0" dirty="0">
                <a:solidFill>
                  <a:srgbClr val="292929"/>
                </a:solidFill>
                <a:effectLst/>
                <a:latin typeface="Arial" panose="020B0604020202020204" pitchFamily="34" charset="0"/>
                <a:cs typeface="Arial" panose="020B0604020202020204" pitchFamily="34" charset="0"/>
              </a:rPr>
              <a:t> </a:t>
            </a:r>
            <a:r>
              <a:rPr lang="en-US" b="0" i="0" dirty="0">
                <a:solidFill>
                  <a:srgbClr val="292929"/>
                </a:solidFill>
                <a:effectLst/>
                <a:latin typeface="Arial" panose="020B0604020202020204" pitchFamily="34" charset="0"/>
                <a:cs typeface="Arial" panose="020B0604020202020204" pitchFamily="34" charset="0"/>
              </a:rPr>
              <a:t>has an "Aa3" rating and stable outlook with Moody's and an "AA-" rating and stable outlook with S&amp;P. </a:t>
            </a:r>
          </a:p>
          <a:p>
            <a:pPr algn="just"/>
            <a:endParaRPr lang="en-US" dirty="0">
              <a:solidFill>
                <a:srgbClr val="292929"/>
              </a:solidFill>
              <a:latin typeface="Arial" panose="020B0604020202020204" pitchFamily="34" charset="0"/>
              <a:cs typeface="Arial" panose="020B0604020202020204" pitchFamily="34" charset="0"/>
            </a:endParaRPr>
          </a:p>
          <a:p>
            <a:pPr algn="just"/>
            <a:r>
              <a:rPr lang="en-US" sz="2000" b="1" i="1" dirty="0">
                <a:solidFill>
                  <a:srgbClr val="292929"/>
                </a:solidFill>
                <a:effectLst/>
                <a:latin typeface="Arial" panose="020B0604020202020204" pitchFamily="34" charset="0"/>
                <a:cs typeface="Arial" panose="020B0604020202020204" pitchFamily="34" charset="0"/>
              </a:rPr>
              <a:t>Atrium and Winston-Salem, N.C.-based Wake Forest Baptist Health merged in October. </a:t>
            </a:r>
            <a:r>
              <a:rPr lang="en-US" b="0" i="0" dirty="0">
                <a:solidFill>
                  <a:srgbClr val="292929"/>
                </a:solidFill>
                <a:effectLst/>
                <a:latin typeface="Arial" panose="020B0604020202020204" pitchFamily="34" charset="0"/>
                <a:cs typeface="Arial" panose="020B0604020202020204" pitchFamily="34" charset="0"/>
              </a:rPr>
              <a:t>The addition of the Winston-Salem service area and Wake Forest Baptist's academic and research programs enhances Atrium's position within the highly competitive North Carolina healthcare market. </a:t>
            </a:r>
            <a:endParaRPr lang="en-US" dirty="0">
              <a:latin typeface="Arial" panose="020B0604020202020204" pitchFamily="34" charset="0"/>
              <a:cs typeface="Arial" panose="020B0604020202020204" pitchFamily="34" charset="0"/>
            </a:endParaRPr>
          </a:p>
        </p:txBody>
      </p:sp>
      <p:cxnSp>
        <p:nvCxnSpPr>
          <p:cNvPr id="11" name="Google Shape;276;p39">
            <a:extLst>
              <a:ext uri="{FF2B5EF4-FFF2-40B4-BE49-F238E27FC236}">
                <a16:creationId xmlns:a16="http://schemas.microsoft.com/office/drawing/2014/main" id="{6CB8582A-638D-4228-A683-7C8B87EF36D9}"/>
              </a:ext>
            </a:extLst>
          </p:cNvPr>
          <p:cNvCxnSpPr>
            <a:cxnSpLocks/>
          </p:cNvCxnSpPr>
          <p:nvPr/>
        </p:nvCxnSpPr>
        <p:spPr>
          <a:xfrm>
            <a:off x="0" y="1368355"/>
            <a:ext cx="12192000" cy="0"/>
          </a:xfrm>
          <a:prstGeom prst="straightConnector1">
            <a:avLst/>
          </a:prstGeom>
          <a:noFill/>
          <a:ln w="57150" cap="flat" cmpd="sng">
            <a:solidFill>
              <a:srgbClr val="333333"/>
            </a:solidFill>
            <a:prstDash val="solid"/>
            <a:round/>
            <a:headEnd type="none" w="sm" len="sm"/>
            <a:tailEnd type="none" w="sm" len="sm"/>
          </a:ln>
        </p:spPr>
      </p:cxnSp>
      <p:pic>
        <p:nvPicPr>
          <p:cNvPr id="1026" name="Picture 2" descr="Image result for atrium health logo png">
            <a:extLst>
              <a:ext uri="{FF2B5EF4-FFF2-40B4-BE49-F238E27FC236}">
                <a16:creationId xmlns:a16="http://schemas.microsoft.com/office/drawing/2014/main" id="{D90049B1-F4C2-4ED4-A066-9260221DF1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545" y="3257814"/>
            <a:ext cx="2060251" cy="109701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novant health logo png">
            <a:extLst>
              <a:ext uri="{FF2B5EF4-FFF2-40B4-BE49-F238E27FC236}">
                <a16:creationId xmlns:a16="http://schemas.microsoft.com/office/drawing/2014/main" id="{7CB171F8-19AE-4618-BE39-7D8D03B3A2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545" y="1640285"/>
            <a:ext cx="1882131" cy="188213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3AF1793-B2EB-447B-88DE-CF409EAEDEBE}"/>
              </a:ext>
            </a:extLst>
          </p:cNvPr>
          <p:cNvSpPr txBox="1"/>
          <p:nvPr/>
        </p:nvSpPr>
        <p:spPr>
          <a:xfrm>
            <a:off x="10821879" y="6507287"/>
            <a:ext cx="825623" cy="276999"/>
          </a:xfrm>
          <a:prstGeom prst="rect">
            <a:avLst/>
          </a:prstGeom>
          <a:noFill/>
        </p:spPr>
        <p:txBody>
          <a:bodyPr wrap="square">
            <a:spAutoFit/>
          </a:bodyPr>
          <a:lstStyle/>
          <a:p>
            <a:fld id="{00000000-1234-1234-1234-123412341234}" type="slidenum">
              <a:rPr kumimoji="0" lang="en-US" sz="1200" b="1" i="0" u="none" strike="noStrike" kern="0" cap="none" spc="0" normalizeH="0" baseline="0" noProof="0" smtClean="0">
                <a:ln>
                  <a:noFill/>
                </a:ln>
                <a:solidFill>
                  <a:prstClr val="black"/>
                </a:solidFill>
                <a:effectLst/>
                <a:uLnTx/>
                <a:uFillTx/>
                <a:latin typeface="Arial"/>
                <a:ea typeface="Arial"/>
                <a:cs typeface="Arial"/>
                <a:sym typeface="Arial"/>
              </a:rPr>
              <a:pPr/>
              <a:t>18</a:t>
            </a:fld>
            <a:endParaRPr lang="en-US" dirty="0"/>
          </a:p>
        </p:txBody>
      </p:sp>
    </p:spTree>
    <p:extLst>
      <p:ext uri="{BB962C8B-B14F-4D97-AF65-F5344CB8AC3E}">
        <p14:creationId xmlns:p14="http://schemas.microsoft.com/office/powerpoint/2010/main" val="4914006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C26FE463-7EC3-4443-A70B-F6476E668BA6}"/>
              </a:ext>
            </a:extLst>
          </p:cNvPr>
          <p:cNvCxnSpPr>
            <a:cxnSpLocks/>
          </p:cNvCxnSpPr>
          <p:nvPr/>
        </p:nvCxnSpPr>
        <p:spPr>
          <a:xfrm>
            <a:off x="0" y="621827"/>
            <a:ext cx="12192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Google Shape;233;p33">
            <a:extLst>
              <a:ext uri="{FF2B5EF4-FFF2-40B4-BE49-F238E27FC236}">
                <a16:creationId xmlns:a16="http://schemas.microsoft.com/office/drawing/2014/main" id="{4A6A1CD5-88D1-4B3E-A204-84032D5A282A}"/>
              </a:ext>
            </a:extLst>
          </p:cNvPr>
          <p:cNvSpPr txBox="1">
            <a:spLocks/>
          </p:cNvSpPr>
          <p:nvPr/>
        </p:nvSpPr>
        <p:spPr>
          <a:xfrm>
            <a:off x="10932792" y="6459422"/>
            <a:ext cx="359942" cy="365125"/>
          </a:xfrm>
          <a:prstGeom prst="rect">
            <a:avLst/>
          </a:prstGeom>
          <a:no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200" b="1" i="0" u="none" strike="noStrike" kern="0" cap="none" spc="0" normalizeH="0" baseline="0" noProof="0" smtClean="0">
                <a:ln>
                  <a:noFill/>
                </a:ln>
                <a:solidFill>
                  <a:prstClr val="black"/>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19</a:t>
            </a:fld>
            <a:endParaRPr kumimoji="0" lang="en-US" sz="1200" b="1"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4" name="TextBox 3">
            <a:extLst>
              <a:ext uri="{FF2B5EF4-FFF2-40B4-BE49-F238E27FC236}">
                <a16:creationId xmlns:a16="http://schemas.microsoft.com/office/drawing/2014/main" id="{23F9ED67-F068-4393-B198-26CE248A4542}"/>
              </a:ext>
            </a:extLst>
          </p:cNvPr>
          <p:cNvSpPr txBox="1"/>
          <p:nvPr/>
        </p:nvSpPr>
        <p:spPr>
          <a:xfrm>
            <a:off x="890925" y="0"/>
            <a:ext cx="1079173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Transportation Metrics: </a:t>
            </a:r>
            <a:r>
              <a:rPr kumimoji="0" lang="en-US" sz="2400" b="1"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rPr>
              <a:t>TSA Passenger Count, Rail Traffic &amp; Ports</a:t>
            </a:r>
            <a:endParaRPr kumimoji="0" lang="en-US" sz="2400" b="1" i="0" u="none" strike="noStrike" kern="1200" cap="none" spc="0" normalizeH="0" baseline="0" noProof="0" dirty="0">
              <a:ln>
                <a:noFill/>
              </a:ln>
              <a:solidFill>
                <a:srgbClr val="C21F26"/>
              </a:solidFill>
              <a:effectLst/>
              <a:highlight>
                <a:srgbClr val="FFFF00"/>
              </a:highligh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4335BB3A-9466-4ADB-A83B-9F8B8644B835}"/>
              </a:ext>
            </a:extLst>
          </p:cNvPr>
          <p:cNvPicPr>
            <a:picLocks noChangeAspect="1"/>
          </p:cNvPicPr>
          <p:nvPr/>
        </p:nvPicPr>
        <p:blipFill>
          <a:blip r:embed="rId2"/>
          <a:stretch>
            <a:fillRect/>
          </a:stretch>
        </p:blipFill>
        <p:spPr>
          <a:xfrm>
            <a:off x="8478137" y="844439"/>
            <a:ext cx="2634626" cy="783856"/>
          </a:xfrm>
          <a:prstGeom prst="rect">
            <a:avLst/>
          </a:prstGeom>
        </p:spPr>
      </p:pic>
      <p:sp>
        <p:nvSpPr>
          <p:cNvPr id="5" name="TextBox 4">
            <a:extLst>
              <a:ext uri="{FF2B5EF4-FFF2-40B4-BE49-F238E27FC236}">
                <a16:creationId xmlns:a16="http://schemas.microsoft.com/office/drawing/2014/main" id="{3F3B6BE2-8E36-441C-98A1-3DD28FC67EE3}"/>
              </a:ext>
            </a:extLst>
          </p:cNvPr>
          <p:cNvSpPr txBox="1"/>
          <p:nvPr/>
        </p:nvSpPr>
        <p:spPr>
          <a:xfrm>
            <a:off x="1165860" y="5899603"/>
            <a:ext cx="504080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https://www.tsa.gov/coronavirus/passenger-throughput</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43B5D4BD-3051-4383-B9DB-D4152473334B}"/>
              </a:ext>
            </a:extLst>
          </p:cNvPr>
          <p:cNvSpPr txBox="1"/>
          <p:nvPr/>
        </p:nvSpPr>
        <p:spPr>
          <a:xfrm>
            <a:off x="7059591" y="1506864"/>
            <a:ext cx="5020897" cy="19082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panose="020F0502020204030204"/>
                <a:ea typeface="+mn-ea"/>
                <a:cs typeface="+mn-cs"/>
              </a:rPr>
              <a:t>North American Freight Rail Traffic Full-Year 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In December 2020, U.S. rail intermodal volume was </a:t>
            </a:r>
            <a:r>
              <a:rPr kumimoji="0" lang="en-US" sz="1300" b="1" i="0" u="none" strike="noStrike" kern="1200" cap="none" spc="0" normalizeH="0" baseline="0" noProof="0" dirty="0">
                <a:ln>
                  <a:noFill/>
                </a:ln>
                <a:solidFill>
                  <a:srgbClr val="0070C0"/>
                </a:solidFill>
                <a:effectLst/>
                <a:uLnTx/>
                <a:uFillTx/>
                <a:latin typeface="Calibri" panose="020F0502020204030204"/>
                <a:ea typeface="+mn-ea"/>
                <a:cs typeface="+mn-cs"/>
              </a:rPr>
              <a:t>up 12.2% over December 2019, its biggest monthly gain since February 2016. In Q4 2020, intermodal was up 11.2% over Q4 2019, its biggest quarterly gain since Q4 2010. </a:t>
            </a: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For all of 2020, U.S. intermodal originations were 13.46 million containers and trailers — the fourth highest annual total in history (behind 2017, 2018, and 2019) and down 2.0% (276,904 units) from 2019. Six of the top 10 intermodal weeks in history were in 2020, all since week 43.</a:t>
            </a:r>
          </a:p>
        </p:txBody>
      </p:sp>
      <p:sp>
        <p:nvSpPr>
          <p:cNvPr id="27" name="Arrow: Right 26">
            <a:extLst>
              <a:ext uri="{FF2B5EF4-FFF2-40B4-BE49-F238E27FC236}">
                <a16:creationId xmlns:a16="http://schemas.microsoft.com/office/drawing/2014/main" id="{2956A565-BBE3-4414-ACEE-558F65F95489}"/>
              </a:ext>
            </a:extLst>
          </p:cNvPr>
          <p:cNvSpPr/>
          <p:nvPr/>
        </p:nvSpPr>
        <p:spPr>
          <a:xfrm rot="840000" flipH="1">
            <a:off x="11716103" y="1588910"/>
            <a:ext cx="233749" cy="297117"/>
          </a:xfrm>
          <a:prstGeom prst="rightArrow">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 name="Arrow: Right 16">
            <a:extLst>
              <a:ext uri="{FF2B5EF4-FFF2-40B4-BE49-F238E27FC236}">
                <a16:creationId xmlns:a16="http://schemas.microsoft.com/office/drawing/2014/main" id="{0F711075-AD32-49C4-9765-728FC24E665F}"/>
              </a:ext>
            </a:extLst>
          </p:cNvPr>
          <p:cNvSpPr/>
          <p:nvPr/>
        </p:nvSpPr>
        <p:spPr>
          <a:xfrm rot="20760000">
            <a:off x="6854548" y="3830236"/>
            <a:ext cx="233749" cy="297117"/>
          </a:xfrm>
          <a:prstGeom prst="rightArrow">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0" name="TextBox 19">
            <a:extLst>
              <a:ext uri="{FF2B5EF4-FFF2-40B4-BE49-F238E27FC236}">
                <a16:creationId xmlns:a16="http://schemas.microsoft.com/office/drawing/2014/main" id="{FF430744-230E-4107-B07A-5322D1EC55DD}"/>
              </a:ext>
            </a:extLst>
          </p:cNvPr>
          <p:cNvSpPr txBox="1"/>
          <p:nvPr/>
        </p:nvSpPr>
        <p:spPr>
          <a:xfrm>
            <a:off x="-93492" y="5519746"/>
            <a:ext cx="654001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Airline bankruptcies still a concern even with Biden $1.9Tr Relief Bill?   </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D4687712-1198-4FEA-A55A-4F1A10171F35}"/>
              </a:ext>
            </a:extLst>
          </p:cNvPr>
          <p:cNvSpPr txBox="1"/>
          <p:nvPr/>
        </p:nvSpPr>
        <p:spPr>
          <a:xfrm>
            <a:off x="119787" y="5012138"/>
            <a:ext cx="730610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 airline Route Cuts hit Secondary MSAs; does “</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Driveable</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become the new travel destination? </a:t>
            </a:r>
            <a:r>
              <a:rPr kumimoji="0" lang="en-US" sz="1400" b="1"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rPr>
              <a:t>Impact on 2</a:t>
            </a:r>
            <a:r>
              <a:rPr kumimoji="0" lang="en-US" sz="1400" b="1" i="0" u="none" strike="noStrike" kern="1200" cap="none" spc="0" normalizeH="0" baseline="30000" noProof="0" dirty="0">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rPr>
              <a:t>nd</a:t>
            </a:r>
            <a:r>
              <a:rPr kumimoji="0" lang="en-US" sz="1400" b="1"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err="1">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rPr>
              <a:t>ary</a:t>
            </a:r>
            <a:r>
              <a:rPr kumimoji="0" lang="en-US" sz="1400" b="1"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rPr>
              <a:t> MSAs around ATL (AL, TN, SC)?.</a:t>
            </a:r>
          </a:p>
        </p:txBody>
      </p:sp>
      <p:pic>
        <p:nvPicPr>
          <p:cNvPr id="3" name="Picture 2">
            <a:extLst>
              <a:ext uri="{FF2B5EF4-FFF2-40B4-BE49-F238E27FC236}">
                <a16:creationId xmlns:a16="http://schemas.microsoft.com/office/drawing/2014/main" id="{B36D66D5-A1F8-41EF-876C-2A2CFDE8BB3D}"/>
              </a:ext>
            </a:extLst>
          </p:cNvPr>
          <p:cNvPicPr>
            <a:picLocks noChangeAspect="1"/>
          </p:cNvPicPr>
          <p:nvPr/>
        </p:nvPicPr>
        <p:blipFill>
          <a:blip r:embed="rId4"/>
          <a:stretch>
            <a:fillRect/>
          </a:stretch>
        </p:blipFill>
        <p:spPr>
          <a:xfrm>
            <a:off x="685800" y="784736"/>
            <a:ext cx="5886450" cy="4211444"/>
          </a:xfrm>
          <a:prstGeom prst="rect">
            <a:avLst/>
          </a:prstGeom>
        </p:spPr>
      </p:pic>
      <p:sp>
        <p:nvSpPr>
          <p:cNvPr id="19" name="TextBox 18">
            <a:extLst>
              <a:ext uri="{FF2B5EF4-FFF2-40B4-BE49-F238E27FC236}">
                <a16:creationId xmlns:a16="http://schemas.microsoft.com/office/drawing/2014/main" id="{A2C36719-D144-4211-834A-7D39C2EEC309}"/>
              </a:ext>
            </a:extLst>
          </p:cNvPr>
          <p:cNvSpPr txBox="1"/>
          <p:nvPr/>
        </p:nvSpPr>
        <p:spPr>
          <a:xfrm>
            <a:off x="3522456" y="2030861"/>
            <a:ext cx="1941084" cy="2062103"/>
          </a:xfrm>
          <a:prstGeom prst="rect">
            <a:avLst/>
          </a:prstGeom>
          <a:solidFill>
            <a:srgbClr val="66FFFF"/>
          </a:solidFill>
          <a:ln w="127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Air traffic off by &gt;50% from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Pre-</a:t>
            </a:r>
            <a:r>
              <a:rPr kumimoji="0" lang="en-US" sz="16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Covid</a:t>
            </a:r>
            <a:r>
              <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Airlines’ Outlook is just 40%-45% utilization for 2021.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Route Cuts are a concern SE MSAs.</a:t>
            </a:r>
          </a:p>
        </p:txBody>
      </p:sp>
      <p:sp>
        <p:nvSpPr>
          <p:cNvPr id="22" name="TextBox 21">
            <a:extLst>
              <a:ext uri="{FF2B5EF4-FFF2-40B4-BE49-F238E27FC236}">
                <a16:creationId xmlns:a16="http://schemas.microsoft.com/office/drawing/2014/main" id="{76A3F9E5-733A-41B0-8844-6697208BA473}"/>
              </a:ext>
            </a:extLst>
          </p:cNvPr>
          <p:cNvSpPr txBox="1"/>
          <p:nvPr/>
        </p:nvSpPr>
        <p:spPr>
          <a:xfrm>
            <a:off x="7061510" y="3333545"/>
            <a:ext cx="455555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Calibri" panose="020F0502020204030204"/>
                <a:ea typeface="+mn-ea"/>
                <a:cs typeface="+mn-cs"/>
              </a:rPr>
              <a:t>North American Freight Rail Traffic in January 2021</a:t>
            </a:r>
          </a:p>
        </p:txBody>
      </p:sp>
      <p:sp>
        <p:nvSpPr>
          <p:cNvPr id="11" name="TextBox 10">
            <a:extLst>
              <a:ext uri="{FF2B5EF4-FFF2-40B4-BE49-F238E27FC236}">
                <a16:creationId xmlns:a16="http://schemas.microsoft.com/office/drawing/2014/main" id="{C84872E3-D7C5-46DA-9F60-87DDC5E88D8A}"/>
              </a:ext>
            </a:extLst>
          </p:cNvPr>
          <p:cNvSpPr txBox="1"/>
          <p:nvPr/>
        </p:nvSpPr>
        <p:spPr>
          <a:xfrm>
            <a:off x="7058719" y="3590693"/>
            <a:ext cx="5133281"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Total carloads averaged 232,576 per week in </a:t>
            </a:r>
            <a:r>
              <a:rPr kumimoji="0" lang="en-US" sz="12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January, the highest weekly average for any month in a year. In January 2021, U.S. intermodal volume and carloads of chemicals were both higher than ever before.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U.S. railroads originated 1.17 million intermodal containers and trailers in January 2021, a new all-time record and up 12.1% (126,548 units) over January 2020. Trade-related port activity continues to drive the surge in intermodal volumes. The four major U.S. West Coast ports (Long Beach, Los Angeles, Oakland, and Seattle/Tacoma) had combined total TEU volumes up 18.4% over the fourth quarter of 2019. But rapid recent growth is not just a West Coast phenomenon. </a:t>
            </a:r>
            <a:r>
              <a:rPr kumimoji="0" lang="en-US" sz="12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At the Port of Savannah, for example, fourth quarter TEU volume was up 19.5% in 2020 over 2019; at the Port of Charleston, fourth quarter TEU volume was up 7.2% in 2020 over 2019.</a:t>
            </a:r>
          </a:p>
        </p:txBody>
      </p:sp>
      <p:sp>
        <p:nvSpPr>
          <p:cNvPr id="24" name="TextBox 23">
            <a:extLst>
              <a:ext uri="{FF2B5EF4-FFF2-40B4-BE49-F238E27FC236}">
                <a16:creationId xmlns:a16="http://schemas.microsoft.com/office/drawing/2014/main" id="{8A6B3703-A9BE-44B5-8B59-9B5C78B30A90}"/>
              </a:ext>
            </a:extLst>
          </p:cNvPr>
          <p:cNvSpPr txBox="1"/>
          <p:nvPr/>
        </p:nvSpPr>
        <p:spPr>
          <a:xfrm>
            <a:off x="6325530" y="5915942"/>
            <a:ext cx="616104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https://www.aar.org/news/rail-traffic-for-the-week-ending-february-6-2021/</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0087645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2" descr="The professional organization for the most trusted advisors in real estate">
            <a:extLst>
              <a:ext uri="{FF2B5EF4-FFF2-40B4-BE49-F238E27FC236}">
                <a16:creationId xmlns:a16="http://schemas.microsoft.com/office/drawing/2014/main" id="{EE59B1C5-CE9F-4995-BF91-FF37897261AE}"/>
              </a:ext>
            </a:extLst>
          </p:cNvPr>
          <p:cNvSpPr>
            <a:spLocks noChangeAspect="1" noChangeArrowheads="1"/>
          </p:cNvSpPr>
          <p:nvPr/>
        </p:nvSpPr>
        <p:spPr bwMode="auto">
          <a:xfrm flipV="1">
            <a:off x="5943600" y="3581400"/>
            <a:ext cx="304800" cy="14078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 name="AutoShape 4" descr="The professional organization for the most trusted advisors in real estate">
            <a:extLst>
              <a:ext uri="{FF2B5EF4-FFF2-40B4-BE49-F238E27FC236}">
                <a16:creationId xmlns:a16="http://schemas.microsoft.com/office/drawing/2014/main" id="{D7E31D08-28C5-4EB8-8ED6-86D894206F7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 name="TextBox 2">
            <a:extLst>
              <a:ext uri="{FF2B5EF4-FFF2-40B4-BE49-F238E27FC236}">
                <a16:creationId xmlns:a16="http://schemas.microsoft.com/office/drawing/2014/main" id="{9FB6DC99-E6AB-4F2F-99EC-E30A8C1B6DFC}"/>
              </a:ext>
            </a:extLst>
          </p:cNvPr>
          <p:cNvSpPr txBox="1"/>
          <p:nvPr/>
        </p:nvSpPr>
        <p:spPr>
          <a:xfrm>
            <a:off x="2386361" y="4449337"/>
            <a:ext cx="3735658" cy="369332"/>
          </a:xfrm>
          <a:prstGeom prst="rect">
            <a:avLst/>
          </a:prstGeom>
          <a:noFill/>
        </p:spPr>
        <p:txBody>
          <a:bodyPr wrap="square" rtlCol="0">
            <a:spAutoFit/>
          </a:bodyPr>
          <a:lstStyle/>
          <a:p>
            <a:r>
              <a:rPr lang="en-US" dirty="0">
                <a:solidFill>
                  <a:schemeClr val="bg1"/>
                </a:solidFill>
              </a:rPr>
              <a:t>Association for Corporate Growth</a:t>
            </a:r>
          </a:p>
        </p:txBody>
      </p:sp>
      <p:sp>
        <p:nvSpPr>
          <p:cNvPr id="15" name="TextBox 14">
            <a:extLst>
              <a:ext uri="{FF2B5EF4-FFF2-40B4-BE49-F238E27FC236}">
                <a16:creationId xmlns:a16="http://schemas.microsoft.com/office/drawing/2014/main" id="{82EE4ED6-076E-4D7C-9BAB-7327832AA0D6}"/>
              </a:ext>
            </a:extLst>
          </p:cNvPr>
          <p:cNvSpPr txBox="1"/>
          <p:nvPr/>
        </p:nvSpPr>
        <p:spPr>
          <a:xfrm>
            <a:off x="4616605" y="6512331"/>
            <a:ext cx="2653988" cy="276999"/>
          </a:xfrm>
          <a:prstGeom prst="rect">
            <a:avLst/>
          </a:prstGeom>
          <a:noFill/>
        </p:spPr>
        <p:txBody>
          <a:bodyPr wrap="square" lIns="274320" rIns="274320" rtlCol="0">
            <a:spAutoFit/>
          </a:bodyPr>
          <a:lstStyle/>
          <a:p>
            <a:r>
              <a:rPr lang="en-US" sz="1200" dirty="0">
                <a:solidFill>
                  <a:srgbClr val="0070C0"/>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KC@RedShoeEconomics.com</a:t>
            </a:r>
            <a:r>
              <a:rPr lang="en-US" sz="1200" dirty="0">
                <a:solidFill>
                  <a:srgbClr val="0070C0"/>
                </a:solidFill>
                <a:latin typeface="Arial" panose="020B0604020202020204" pitchFamily="34" charset="0"/>
                <a:cs typeface="Arial" panose="020B0604020202020204" pitchFamily="34" charset="0"/>
              </a:rPr>
              <a:t>   </a:t>
            </a:r>
          </a:p>
        </p:txBody>
      </p:sp>
      <p:sp>
        <p:nvSpPr>
          <p:cNvPr id="17" name="Google Shape;233;p33">
            <a:extLst>
              <a:ext uri="{FF2B5EF4-FFF2-40B4-BE49-F238E27FC236}">
                <a16:creationId xmlns:a16="http://schemas.microsoft.com/office/drawing/2014/main" id="{6B320C8E-7E44-4DA5-9A85-A797E2843863}"/>
              </a:ext>
            </a:extLst>
          </p:cNvPr>
          <p:cNvSpPr txBox="1">
            <a:spLocks/>
          </p:cNvSpPr>
          <p:nvPr/>
        </p:nvSpPr>
        <p:spPr>
          <a:xfrm>
            <a:off x="10851325" y="6459422"/>
            <a:ext cx="393395" cy="365125"/>
          </a:xfrm>
          <a:prstGeom prst="rect">
            <a:avLst/>
          </a:prstGeom>
          <a:no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defRPr/>
            </a:pPr>
            <a:fld id="{00000000-1234-1234-1234-123412341234}" type="slidenum">
              <a:rPr lang="en-US" sz="1200" b="1" kern="0" smtClean="0">
                <a:latin typeface="Arial"/>
                <a:ea typeface="Arial"/>
                <a:cs typeface="Arial"/>
                <a:sym typeface="Arial"/>
              </a:rPr>
              <a:pPr algn="r">
                <a:buClr>
                  <a:srgbClr val="000000"/>
                </a:buClr>
                <a:defRPr/>
              </a:pPr>
              <a:t>2</a:t>
            </a:fld>
            <a:endParaRPr lang="en-US" sz="1200" b="1" kern="0" dirty="0">
              <a:latin typeface="Arial"/>
              <a:ea typeface="Arial"/>
              <a:cs typeface="Arial"/>
              <a:sym typeface="Arial"/>
            </a:endParaRPr>
          </a:p>
        </p:txBody>
      </p:sp>
      <p:sp>
        <p:nvSpPr>
          <p:cNvPr id="19" name="Google Shape;225;p33">
            <a:extLst>
              <a:ext uri="{FF2B5EF4-FFF2-40B4-BE49-F238E27FC236}">
                <a16:creationId xmlns:a16="http://schemas.microsoft.com/office/drawing/2014/main" id="{C3E6516F-ACA3-4C80-BB48-A243FFE202DA}"/>
              </a:ext>
            </a:extLst>
          </p:cNvPr>
          <p:cNvSpPr/>
          <p:nvPr/>
        </p:nvSpPr>
        <p:spPr>
          <a:xfrm>
            <a:off x="0" y="345669"/>
            <a:ext cx="12191999" cy="811213"/>
          </a:xfrm>
          <a:prstGeom prst="rect">
            <a:avLst/>
          </a:prstGeom>
          <a:solidFill>
            <a:srgbClr val="A5002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Tx/>
              <a:buNone/>
              <a:tabLst/>
              <a:defRPr/>
            </a:pPr>
            <a:endParaRPr kumimoji="0" sz="1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0" name="Google Shape;227;p33">
            <a:extLst>
              <a:ext uri="{FF2B5EF4-FFF2-40B4-BE49-F238E27FC236}">
                <a16:creationId xmlns:a16="http://schemas.microsoft.com/office/drawing/2014/main" id="{5B78371E-7B0B-4A79-B454-99D89DBFE5F4}"/>
              </a:ext>
            </a:extLst>
          </p:cNvPr>
          <p:cNvSpPr txBox="1"/>
          <p:nvPr/>
        </p:nvSpPr>
        <p:spPr>
          <a:xfrm>
            <a:off x="1930658" y="4550667"/>
            <a:ext cx="8462278" cy="1322601"/>
          </a:xfrm>
          <a:prstGeom prst="rect">
            <a:avLst/>
          </a:prstGeom>
          <a:no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400"/>
              <a:buFontTx/>
              <a:buNone/>
              <a:tabLst/>
              <a:defRPr/>
            </a:pPr>
            <a:r>
              <a:rPr kumimoji="0" lang="en-US" sz="1600" b="0" i="0" u="none" strike="noStrike" kern="0" cap="none" spc="0" normalizeH="0" baseline="0" noProof="0" dirty="0">
                <a:ln>
                  <a:noFill/>
                </a:ln>
                <a:solidFill>
                  <a:srgbClr val="000000"/>
                </a:solidFill>
                <a:effectLst/>
                <a:uLnTx/>
                <a:uFillTx/>
                <a:latin typeface="Arial"/>
                <a:ea typeface="Arial"/>
                <a:cs typeface="Arial"/>
                <a:sym typeface="Arial"/>
              </a:rPr>
              <a:t>This presentation consists of materials prepared exclusively by </a:t>
            </a:r>
            <a:r>
              <a:rPr kumimoji="0" lang="en-US" sz="1600" b="1" i="0" u="none" strike="noStrike" kern="0" cap="none" spc="0" normalizeH="0" baseline="0" noProof="0" dirty="0">
                <a:ln>
                  <a:noFill/>
                </a:ln>
                <a:solidFill>
                  <a:srgbClr val="000000"/>
                </a:solidFill>
                <a:effectLst/>
                <a:uLnTx/>
                <a:uFillTx/>
                <a:latin typeface="Arial"/>
                <a:ea typeface="Arial"/>
                <a:cs typeface="Arial"/>
                <a:sym typeface="Arial"/>
              </a:rPr>
              <a:t>K.C. Conway, CCIM, CRE, MAI</a:t>
            </a:r>
            <a:r>
              <a:rPr kumimoji="0" lang="en-US" sz="1600" b="0" i="0" u="none" strike="noStrike" kern="0" cap="none" spc="0" normalizeH="0" baseline="0" noProof="0" dirty="0">
                <a:ln>
                  <a:noFill/>
                </a:ln>
                <a:solidFill>
                  <a:srgbClr val="000000"/>
                </a:solidFill>
                <a:effectLst/>
                <a:uLnTx/>
                <a:uFillTx/>
                <a:latin typeface="Arial"/>
                <a:ea typeface="Arial"/>
                <a:cs typeface="Arial"/>
                <a:sym typeface="Arial"/>
              </a:rPr>
              <a:t> and is provided during this </a:t>
            </a:r>
            <a:r>
              <a:rPr kumimoji="0" lang="en-US" sz="1600" b="0" i="0" u="none" strike="noStrike" kern="0" cap="none" spc="0" normalizeH="0" baseline="0" noProof="0" dirty="0">
                <a:ln>
                  <a:noFill/>
                </a:ln>
                <a:solidFill>
                  <a:srgbClr val="000000"/>
                </a:solidFill>
                <a:effectLst/>
                <a:uLnTx/>
                <a:uFillTx/>
                <a:latin typeface="Arial"/>
                <a:ea typeface="+mn-ea"/>
                <a:cs typeface="Arial"/>
                <a:sym typeface="Arial"/>
              </a:rPr>
              <a:t>event</a:t>
            </a:r>
            <a:r>
              <a:rPr kumimoji="0" lang="en-US" sz="1600" b="0" i="0" u="none" strike="noStrike" kern="0" cap="none" spc="0" normalizeH="0" baseline="0" noProof="0" dirty="0">
                <a:ln>
                  <a:noFill/>
                </a:ln>
                <a:solidFill>
                  <a:srgbClr val="000000"/>
                </a:solidFill>
                <a:effectLst/>
                <a:uLnTx/>
                <a:uFillTx/>
                <a:latin typeface="Arial"/>
                <a:ea typeface="Arial"/>
                <a:cs typeface="Arial"/>
                <a:sym typeface="Arial"/>
              </a:rPr>
              <a:t> solely for informational purposes of attendees.  This presentation is not intended to constitute legal, investment or financial advice or the rendering of legal, consulting, or other professional services of any kind. </a:t>
            </a:r>
          </a:p>
          <a:p>
            <a:pPr marL="0" marR="0" lvl="0" indent="0" algn="just" defTabSz="914400" rtl="0" eaLnBrk="1" fontAlgn="auto" latinLnBrk="0" hangingPunct="1">
              <a:lnSpc>
                <a:spcPct val="100000"/>
              </a:lnSpc>
              <a:spcBef>
                <a:spcPts val="0"/>
              </a:spcBef>
              <a:spcAft>
                <a:spcPts val="0"/>
              </a:spcAft>
              <a:buClr>
                <a:srgbClr val="000000"/>
              </a:buClr>
              <a:buSzPts val="1400"/>
              <a:buFontTx/>
              <a:buNone/>
              <a:tabLst/>
              <a:defRPr/>
            </a:pPr>
            <a:endParaRPr lang="en-US" sz="1600" kern="0" dirty="0">
              <a:solidFill>
                <a:srgbClr val="000000"/>
              </a:solidFill>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Pts val="1400"/>
              <a:buFontTx/>
              <a:buNone/>
              <a:tabLst/>
              <a:defRPr/>
            </a:pPr>
            <a:r>
              <a:rPr kumimoji="0" lang="en-US" sz="1600" b="0" i="0" u="none" strike="noStrike" kern="0" cap="none" spc="0" normalizeH="0" baseline="0" noProof="0" dirty="0">
                <a:ln>
                  <a:noFill/>
                </a:ln>
                <a:solidFill>
                  <a:srgbClr val="000000"/>
                </a:solidFill>
                <a:effectLst/>
                <a:uLnTx/>
                <a:uFillTx/>
                <a:latin typeface="Arial"/>
                <a:ea typeface="+mn-ea"/>
                <a:cs typeface="Arial"/>
                <a:sym typeface="Arial"/>
              </a:rPr>
              <a:t>You can follow Red-Shoe Economics on LinkedIn or obtain more information at our website: </a:t>
            </a:r>
            <a:r>
              <a:rPr kumimoji="0" lang="en-US" sz="1600" b="0" i="0" u="none" strike="noStrike" kern="0" cap="none" spc="0" normalizeH="0" baseline="0" noProof="0" dirty="0">
                <a:ln>
                  <a:noFill/>
                </a:ln>
                <a:solidFill>
                  <a:srgbClr val="000000"/>
                </a:solidFill>
                <a:effectLst/>
                <a:uLnTx/>
                <a:uFillTx/>
                <a:latin typeface="Arial"/>
                <a:ea typeface="+mn-ea"/>
                <a:cs typeface="Arial"/>
                <a:sym typeface="Arial"/>
                <a:hlinkClick r:id="rId3"/>
              </a:rPr>
              <a:t>http://www.redshoeeconomics.com/</a:t>
            </a:r>
            <a:r>
              <a:rPr kumimoji="0" lang="en-US" sz="1600" b="0" i="0" u="none" strike="noStrike" kern="0" cap="none" spc="0" normalizeH="0" baseline="0" noProof="0" dirty="0">
                <a:ln>
                  <a:noFill/>
                </a:ln>
                <a:solidFill>
                  <a:srgbClr val="000000"/>
                </a:solidFill>
                <a:effectLst/>
                <a:uLnTx/>
                <a:uFillTx/>
                <a:latin typeface="Arial"/>
                <a:ea typeface="+mn-ea"/>
                <a:cs typeface="Arial"/>
                <a:sym typeface="Arial"/>
              </a:rPr>
              <a:t> </a:t>
            </a:r>
          </a:p>
          <a:p>
            <a:pPr marL="0" marR="0" lvl="0" indent="0" algn="just" defTabSz="914400" rtl="0" eaLnBrk="1" fontAlgn="auto" latinLnBrk="0" hangingPunct="1">
              <a:lnSpc>
                <a:spcPct val="100000"/>
              </a:lnSpc>
              <a:spcBef>
                <a:spcPts val="0"/>
              </a:spcBef>
              <a:spcAft>
                <a:spcPts val="0"/>
              </a:spcAft>
              <a:buClr>
                <a:srgbClr val="000000"/>
              </a:buClr>
              <a:buSzPts val="1400"/>
              <a:buFontTx/>
              <a:buNone/>
              <a:tabLst/>
              <a:defRPr/>
            </a:pP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1" name="Google Shape;228;p33">
            <a:extLst>
              <a:ext uri="{FF2B5EF4-FFF2-40B4-BE49-F238E27FC236}">
                <a16:creationId xmlns:a16="http://schemas.microsoft.com/office/drawing/2014/main" id="{A8F9AEFB-34C5-4E25-9824-C4F864EFB2BE}"/>
              </a:ext>
            </a:extLst>
          </p:cNvPr>
          <p:cNvSpPr txBox="1"/>
          <p:nvPr/>
        </p:nvSpPr>
        <p:spPr>
          <a:xfrm>
            <a:off x="1765789" y="1519873"/>
            <a:ext cx="8355620" cy="58477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Tx/>
              <a:buNone/>
              <a:tabLst/>
              <a:defRPr/>
            </a:pPr>
            <a:r>
              <a:rPr lang="en-US" sz="2400" b="1" kern="0" dirty="0">
                <a:solidFill>
                  <a:srgbClr val="000000"/>
                </a:solidFill>
                <a:latin typeface="Arial"/>
                <a:ea typeface="Arial"/>
                <a:cs typeface="Arial"/>
                <a:sym typeface="Arial"/>
              </a:rPr>
              <a:t>NC CCIM 2021 Statewide Markets Economic Forecast  </a:t>
            </a:r>
          </a:p>
          <a:p>
            <a:pPr marL="0" marR="0" lvl="0" indent="0" algn="ctr" defTabSz="914400" rtl="0" eaLnBrk="1" fontAlgn="auto" latinLnBrk="0" hangingPunct="1">
              <a:lnSpc>
                <a:spcPct val="100000"/>
              </a:lnSpc>
              <a:spcBef>
                <a:spcPts val="0"/>
              </a:spcBef>
              <a:spcAft>
                <a:spcPts val="0"/>
              </a:spcAft>
              <a:buClr>
                <a:srgbClr val="000000"/>
              </a:buClr>
              <a:buSzPts val="1800"/>
              <a:buFontTx/>
              <a:buNone/>
              <a:tabLst/>
              <a:defRPr/>
            </a:pPr>
            <a:r>
              <a:rPr kumimoji="0" lang="en-US" i="0" u="none" strike="noStrike" kern="0" cap="none" spc="0" normalizeH="0" baseline="0" noProof="0" dirty="0">
                <a:ln>
                  <a:noFill/>
                </a:ln>
                <a:solidFill>
                  <a:schemeClr val="bg2">
                    <a:lumMod val="25000"/>
                  </a:schemeClr>
                </a:solidFill>
                <a:effectLst/>
                <a:uLnTx/>
                <a:uFillTx/>
                <a:latin typeface="Arial"/>
                <a:ea typeface="Arial"/>
                <a:cs typeface="Arial"/>
                <a:sym typeface="Arial"/>
              </a:rPr>
              <a:t>K.C. Conway, CCIM, CRE, MAI and CCIM Institute Chief Economist</a:t>
            </a:r>
            <a:endParaRPr kumimoji="0" i="0" u="none" strike="noStrike" kern="0" cap="none" spc="0" normalizeH="0" baseline="0" noProof="0" dirty="0">
              <a:ln>
                <a:noFill/>
              </a:ln>
              <a:solidFill>
                <a:schemeClr val="bg2">
                  <a:lumMod val="25000"/>
                </a:schemeClr>
              </a:solidFill>
              <a:effectLst/>
              <a:uLnTx/>
              <a:uFillTx/>
              <a:latin typeface="Arial"/>
              <a:ea typeface="Arial"/>
              <a:cs typeface="Arial"/>
              <a:sym typeface="Arial"/>
            </a:endParaRPr>
          </a:p>
        </p:txBody>
      </p:sp>
      <p:sp>
        <p:nvSpPr>
          <p:cNvPr id="22" name="Google Shape;229;p33">
            <a:extLst>
              <a:ext uri="{FF2B5EF4-FFF2-40B4-BE49-F238E27FC236}">
                <a16:creationId xmlns:a16="http://schemas.microsoft.com/office/drawing/2014/main" id="{E4C4A953-8CDE-49A7-89F1-2F0534598382}"/>
              </a:ext>
            </a:extLst>
          </p:cNvPr>
          <p:cNvSpPr txBox="1"/>
          <p:nvPr/>
        </p:nvSpPr>
        <p:spPr>
          <a:xfrm>
            <a:off x="1954639" y="2314411"/>
            <a:ext cx="8304483" cy="1775541"/>
          </a:xfrm>
          <a:prstGeom prst="rect">
            <a:avLst/>
          </a:prstGeom>
          <a:noFill/>
          <a:ln>
            <a:noFill/>
          </a:ln>
        </p:spPr>
        <p:txBody>
          <a:bodyPr spcFirstLastPara="1" wrap="square" lIns="91425" tIns="45700" rIns="91425" bIns="45700" anchor="t"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400"/>
              <a:buFontTx/>
              <a:buNone/>
              <a:tabLst/>
              <a:defRPr/>
            </a:pPr>
            <a:r>
              <a:rPr kumimoji="0" lang="en-US" sz="1600" b="0" i="0" u="none" strike="noStrike" kern="0" cap="none" spc="0" normalizeH="0" baseline="0" noProof="0" dirty="0">
                <a:ln>
                  <a:noFill/>
                </a:ln>
                <a:solidFill>
                  <a:srgbClr val="000000"/>
                </a:solidFill>
                <a:effectLst/>
                <a:uLnTx/>
                <a:uFillTx/>
                <a:latin typeface="Arial"/>
                <a:ea typeface="Arial"/>
                <a:cs typeface="Arial"/>
                <a:sym typeface="Arial"/>
              </a:rPr>
              <a:t>This presentation reflects the analysis and opinions of the author, K. C. Conway, </a:t>
            </a:r>
          </a:p>
          <a:p>
            <a:pPr marL="0" marR="0" lvl="0" indent="0" algn="just" defTabSz="914400" rtl="0" eaLnBrk="1" fontAlgn="auto" latinLnBrk="0" hangingPunct="1">
              <a:lnSpc>
                <a:spcPct val="100000"/>
              </a:lnSpc>
              <a:spcBef>
                <a:spcPts val="0"/>
              </a:spcBef>
              <a:spcAft>
                <a:spcPts val="0"/>
              </a:spcAft>
              <a:buClr>
                <a:srgbClr val="000000"/>
              </a:buClr>
              <a:buSzPts val="1400"/>
              <a:buFontTx/>
              <a:buNone/>
              <a:tabLst/>
              <a:defRPr/>
            </a:pPr>
            <a:r>
              <a:rPr kumimoji="0" lang="en-US" sz="1600" b="0" i="0" u="none" strike="noStrike" kern="0" cap="none" spc="0" normalizeH="0" baseline="0" noProof="0" dirty="0">
                <a:ln>
                  <a:noFill/>
                </a:ln>
                <a:solidFill>
                  <a:srgbClr val="000000"/>
                </a:solidFill>
                <a:effectLst/>
                <a:uLnTx/>
                <a:uFillTx/>
                <a:latin typeface="Arial"/>
                <a:ea typeface="Arial"/>
                <a:cs typeface="Arial"/>
                <a:sym typeface="Arial"/>
              </a:rPr>
              <a:t>but not necessarily those of </a:t>
            </a:r>
            <a:r>
              <a:rPr lang="en-US" sz="1600" b="1" kern="0" dirty="0">
                <a:solidFill>
                  <a:srgbClr val="000000"/>
                </a:solidFill>
                <a:latin typeface="Arial"/>
                <a:ea typeface="Arial"/>
                <a:cs typeface="Arial"/>
                <a:sym typeface="Arial"/>
              </a:rPr>
              <a:t>NC-CCIM</a:t>
            </a:r>
            <a:r>
              <a:rPr kumimoji="0" lang="en-US" sz="1600" b="1" i="0" u="none" strike="noStrike" kern="0" cap="none" spc="0" normalizeH="0" baseline="0" noProof="0" dirty="0">
                <a:ln>
                  <a:noFill/>
                </a:ln>
                <a:solidFill>
                  <a:srgbClr val="000000"/>
                </a:solidFill>
                <a:effectLst/>
                <a:uLnTx/>
                <a:uFillTx/>
                <a:latin typeface="Arial"/>
                <a:ea typeface="Arial"/>
                <a:cs typeface="Arial"/>
                <a:sym typeface="Arial"/>
              </a:rPr>
              <a:t>, CCIM Institute, or Red Shoe Economics. </a:t>
            </a:r>
          </a:p>
          <a:p>
            <a:pPr marL="0" marR="0" lvl="0" indent="0" algn="just" defTabSz="914400" rtl="0" eaLnBrk="1" fontAlgn="auto" latinLnBrk="0" hangingPunct="1">
              <a:lnSpc>
                <a:spcPct val="100000"/>
              </a:lnSpc>
              <a:spcBef>
                <a:spcPts val="0"/>
              </a:spcBef>
              <a:spcAft>
                <a:spcPts val="0"/>
              </a:spcAft>
              <a:buClr>
                <a:srgbClr val="000000"/>
              </a:buClr>
              <a:buSzPts val="1400"/>
              <a:buFontTx/>
              <a:buNone/>
              <a:tabLst/>
              <a:defRPr/>
            </a:pPr>
            <a:endParaRPr kumimoji="0" sz="16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Pts val="1400"/>
              <a:buFontTx/>
              <a:buNone/>
              <a:tabLst/>
              <a:defRPr/>
            </a:pPr>
            <a:r>
              <a:rPr kumimoji="0" lang="en-US" sz="1600" b="1" i="0" u="none" strike="noStrike" kern="0" cap="none" spc="0" normalizeH="0" baseline="0" noProof="0" dirty="0">
                <a:ln>
                  <a:noFill/>
                </a:ln>
                <a:solidFill>
                  <a:srgbClr val="000000"/>
                </a:solidFill>
                <a:effectLst/>
                <a:uLnTx/>
                <a:uFillTx/>
                <a:latin typeface="Arial"/>
                <a:ea typeface="+mn-ea"/>
                <a:cs typeface="Arial"/>
                <a:sym typeface="Arial"/>
              </a:rPr>
              <a:t>Neither NC-CCIM, Event Sponsors, CCIM Institute, Monmouth MREIC, nor Red Shoe Economics </a:t>
            </a:r>
            <a:r>
              <a:rPr kumimoji="0" lang="en-US" sz="1600" b="0" i="0" u="none" strike="noStrike" kern="0" cap="none" spc="0" normalizeH="0" baseline="0" noProof="0" dirty="0">
                <a:ln>
                  <a:noFill/>
                </a:ln>
                <a:solidFill>
                  <a:srgbClr val="000000"/>
                </a:solidFill>
                <a:effectLst/>
                <a:uLnTx/>
                <a:uFillTx/>
                <a:latin typeface="Arial"/>
                <a:ea typeface="+mn-ea"/>
                <a:cs typeface="Arial"/>
                <a:sym typeface="Arial"/>
              </a:rPr>
              <a:t>make any representations or warranties about the accuracy or suitability of any information in this presentation. </a:t>
            </a:r>
            <a:r>
              <a:rPr kumimoji="0" lang="en-US" sz="1600" b="1" i="0" u="none" strike="noStrike" kern="0" cap="none" spc="0" normalizeH="0" baseline="0" noProof="0" dirty="0">
                <a:ln>
                  <a:noFill/>
                </a:ln>
                <a:solidFill>
                  <a:srgbClr val="000000"/>
                </a:solidFill>
                <a:effectLst/>
                <a:uLnTx/>
                <a:uFillTx/>
                <a:latin typeface="Arial"/>
                <a:ea typeface="+mn-ea"/>
                <a:cs typeface="Arial"/>
                <a:sym typeface="Arial"/>
              </a:rPr>
              <a:t>The aforementioned do NOT guarantee, warrant, or endorse </a:t>
            </a:r>
            <a:r>
              <a:rPr kumimoji="0" lang="en-US" sz="1600" b="0" i="0" u="none" strike="noStrike" kern="0" cap="none" spc="0" normalizeH="0" baseline="0" noProof="0" dirty="0">
                <a:ln>
                  <a:noFill/>
                </a:ln>
                <a:solidFill>
                  <a:srgbClr val="000000"/>
                </a:solidFill>
                <a:effectLst/>
                <a:uLnTx/>
                <a:uFillTx/>
                <a:latin typeface="Arial"/>
                <a:ea typeface="+mn-ea"/>
                <a:cs typeface="Arial"/>
                <a:sym typeface="Arial"/>
              </a:rPr>
              <a:t>the advice or services of </a:t>
            </a:r>
            <a:r>
              <a:rPr kumimoji="0" lang="en-US" sz="1600" b="1" i="0" u="none" strike="noStrike" kern="0" cap="none" spc="0" normalizeH="0" baseline="0" noProof="0" dirty="0">
                <a:ln>
                  <a:noFill/>
                </a:ln>
                <a:solidFill>
                  <a:srgbClr val="0070C0"/>
                </a:solidFill>
                <a:effectLst/>
                <a:uLnTx/>
                <a:uFillTx/>
                <a:latin typeface="Arial"/>
                <a:ea typeface="+mn-ea"/>
                <a:cs typeface="Arial"/>
                <a:sym typeface="Arial"/>
              </a:rPr>
              <a:t>K.C. Conway, CCIM, CRE, MAI. </a:t>
            </a:r>
          </a:p>
          <a:p>
            <a:pPr marL="0" marR="0" lvl="0" indent="0" algn="just" defTabSz="914400" rtl="0" eaLnBrk="1" fontAlgn="auto" latinLnBrk="0" hangingPunct="1">
              <a:lnSpc>
                <a:spcPct val="100000"/>
              </a:lnSpc>
              <a:spcBef>
                <a:spcPts val="0"/>
              </a:spcBef>
              <a:spcAft>
                <a:spcPts val="0"/>
              </a:spcAft>
              <a:buClr>
                <a:srgbClr val="000000"/>
              </a:buClr>
              <a:buSzPts val="1400"/>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Pts val="1400"/>
              <a:buFontTx/>
              <a:buNone/>
              <a:tabLst/>
              <a:defRPr/>
            </a:pPr>
            <a:endParaRPr kumimoji="0" sz="1400" b="1" i="0" u="none" strike="noStrike" kern="0" cap="none" spc="0" normalizeH="0" baseline="0" noProof="0" dirty="0">
              <a:ln>
                <a:noFill/>
              </a:ln>
              <a:solidFill>
                <a:srgbClr val="0070C0"/>
              </a:solidFill>
              <a:effectLst/>
              <a:uLnTx/>
              <a:uFillTx/>
              <a:latin typeface="Arial"/>
              <a:ea typeface="Arial"/>
              <a:cs typeface="Arial"/>
              <a:sym typeface="Arial"/>
            </a:endParaRPr>
          </a:p>
        </p:txBody>
      </p:sp>
      <p:pic>
        <p:nvPicPr>
          <p:cNvPr id="23" name="Picture 22">
            <a:extLst>
              <a:ext uri="{FF2B5EF4-FFF2-40B4-BE49-F238E27FC236}">
                <a16:creationId xmlns:a16="http://schemas.microsoft.com/office/drawing/2014/main" id="{EC6C24F7-2F87-4A21-96F9-3DB0DD64B890}"/>
              </a:ext>
            </a:extLst>
          </p:cNvPr>
          <p:cNvPicPr>
            <a:picLocks noChangeAspect="1"/>
          </p:cNvPicPr>
          <p:nvPr/>
        </p:nvPicPr>
        <p:blipFill>
          <a:blip r:embed="rId4"/>
          <a:stretch>
            <a:fillRect/>
          </a:stretch>
        </p:blipFill>
        <p:spPr>
          <a:xfrm>
            <a:off x="0" y="1235146"/>
            <a:ext cx="12260062" cy="55033"/>
          </a:xfrm>
          <a:prstGeom prst="rect">
            <a:avLst/>
          </a:prstGeom>
        </p:spPr>
      </p:pic>
      <p:sp>
        <p:nvSpPr>
          <p:cNvPr id="24" name="Google Shape;226;p33">
            <a:extLst>
              <a:ext uri="{FF2B5EF4-FFF2-40B4-BE49-F238E27FC236}">
                <a16:creationId xmlns:a16="http://schemas.microsoft.com/office/drawing/2014/main" id="{62F26720-529D-44CC-AFC0-333BC2742530}"/>
              </a:ext>
            </a:extLst>
          </p:cNvPr>
          <p:cNvSpPr txBox="1"/>
          <p:nvPr/>
        </p:nvSpPr>
        <p:spPr>
          <a:xfrm>
            <a:off x="2528486" y="320204"/>
            <a:ext cx="7203090" cy="81121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4400"/>
              <a:buFontTx/>
              <a:buNone/>
              <a:tabLst/>
              <a:defRPr/>
            </a:pPr>
            <a:r>
              <a:rPr kumimoji="0" lang="en-US" sz="5400" b="1" i="0" u="none" strike="noStrike" kern="0" cap="none" spc="0" normalizeH="0" baseline="0" noProof="0" dirty="0">
                <a:ln>
                  <a:noFill/>
                </a:ln>
                <a:solidFill>
                  <a:srgbClr val="FFFFFF"/>
                </a:solidFill>
                <a:effectLst/>
                <a:uLnTx/>
                <a:uFillTx/>
                <a:latin typeface="Calibri"/>
                <a:ea typeface="Calibri"/>
                <a:cs typeface="Calibri"/>
                <a:sym typeface="Calibri"/>
              </a:rPr>
              <a:t>Disclaimer</a:t>
            </a:r>
            <a:r>
              <a:rPr kumimoji="0" lang="en-US" sz="5400" b="0" i="0" u="none" strike="noStrike" kern="0" cap="none" spc="0" normalizeH="0" baseline="0" noProof="0" dirty="0">
                <a:ln>
                  <a:noFill/>
                </a:ln>
                <a:solidFill>
                  <a:srgbClr val="FFFFFF"/>
                </a:solidFill>
                <a:effectLst/>
                <a:uLnTx/>
                <a:uFillTx/>
                <a:latin typeface="Calibri"/>
                <a:ea typeface="Calibri"/>
                <a:cs typeface="Calibri"/>
                <a:sym typeface="Calibri"/>
              </a:rPr>
              <a:t>: </a:t>
            </a:r>
            <a:r>
              <a:rPr kumimoji="0" lang="en-US" sz="3200" b="0" i="0" u="none" strike="noStrike" kern="0" cap="none" spc="0" normalizeH="0" baseline="0" noProof="0" dirty="0">
                <a:ln>
                  <a:noFill/>
                </a:ln>
                <a:solidFill>
                  <a:srgbClr val="FFFFFF"/>
                </a:solidFill>
                <a:effectLst/>
                <a:uLnTx/>
                <a:uFillTx/>
                <a:latin typeface="Calibri"/>
                <a:ea typeface="Calibri"/>
                <a:cs typeface="Calibri"/>
                <a:sym typeface="Calibri"/>
              </a:rPr>
              <a:t> Not in the fine print…</a:t>
            </a:r>
            <a:endParaRPr kumimoji="0" b="0" i="0" u="none" strike="noStrike" kern="0" cap="none" spc="0" normalizeH="0" baseline="0" noProof="0" dirty="0">
              <a:ln>
                <a:noFill/>
              </a:ln>
              <a:solidFill>
                <a:srgbClr val="FFFFFF"/>
              </a:solidFill>
              <a:effectLst/>
              <a:uLnTx/>
              <a:uFillTx/>
              <a:latin typeface="Arial"/>
              <a:ea typeface="+mn-ea"/>
              <a:cs typeface="Arial"/>
              <a:sym typeface="Arial"/>
            </a:endParaRPr>
          </a:p>
        </p:txBody>
      </p:sp>
    </p:spTree>
    <p:extLst>
      <p:ext uri="{BB962C8B-B14F-4D97-AF65-F5344CB8AC3E}">
        <p14:creationId xmlns:p14="http://schemas.microsoft.com/office/powerpoint/2010/main" val="21095655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33;p33">
            <a:extLst>
              <a:ext uri="{FF2B5EF4-FFF2-40B4-BE49-F238E27FC236}">
                <a16:creationId xmlns:a16="http://schemas.microsoft.com/office/drawing/2014/main" id="{524A0FC3-B62A-4534-9EA9-4155C69245E9}"/>
              </a:ext>
            </a:extLst>
          </p:cNvPr>
          <p:cNvSpPr txBox="1">
            <a:spLocks/>
          </p:cNvSpPr>
          <p:nvPr/>
        </p:nvSpPr>
        <p:spPr>
          <a:xfrm>
            <a:off x="10905893" y="6449389"/>
            <a:ext cx="383865" cy="408611"/>
          </a:xfrm>
          <a:prstGeom prst="rect">
            <a:avLst/>
          </a:prstGeom>
          <a:no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200" b="1" i="0" u="none" strike="noStrike" kern="0" cap="none" spc="0" normalizeH="0" baseline="0" noProof="0" smtClean="0">
                <a:ln>
                  <a:noFill/>
                </a:ln>
                <a:solidFill>
                  <a:prstClr val="black"/>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20</a:t>
            </a:fld>
            <a:endParaRPr kumimoji="0" lang="en-US" sz="1200" b="1"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4" name="TextBox 3">
            <a:extLst>
              <a:ext uri="{FF2B5EF4-FFF2-40B4-BE49-F238E27FC236}">
                <a16:creationId xmlns:a16="http://schemas.microsoft.com/office/drawing/2014/main" id="{23EF8A93-CE82-409A-BB24-9FD283344300}"/>
              </a:ext>
            </a:extLst>
          </p:cNvPr>
          <p:cNvSpPr txBox="1"/>
          <p:nvPr/>
        </p:nvSpPr>
        <p:spPr>
          <a:xfrm>
            <a:off x="1304692" y="195366"/>
            <a:ext cx="10203367" cy="400110"/>
          </a:xfrm>
          <a:prstGeom prst="rect">
            <a:avLst/>
          </a:prstGeom>
          <a:noFill/>
        </p:spPr>
        <p:txBody>
          <a:bodyPr wrap="square">
            <a:spAutoFit/>
          </a:bodyPr>
          <a:lstStyle/>
          <a:p>
            <a:r>
              <a:rPr lang="en-US" sz="2000" b="1" i="0" dirty="0">
                <a:solidFill>
                  <a:srgbClr val="222222"/>
                </a:solidFill>
                <a:effectLst/>
                <a:latin typeface="Georgia" panose="02040502050405020303" pitchFamily="18" charset="0"/>
              </a:rPr>
              <a:t>Charlotte Douglas sees streak of record passenger traffic snapped in 2020</a:t>
            </a:r>
            <a:endParaRPr lang="en-US" sz="2000" dirty="0"/>
          </a:p>
        </p:txBody>
      </p:sp>
      <p:cxnSp>
        <p:nvCxnSpPr>
          <p:cNvPr id="5" name="Straight Connector 4">
            <a:extLst>
              <a:ext uri="{FF2B5EF4-FFF2-40B4-BE49-F238E27FC236}">
                <a16:creationId xmlns:a16="http://schemas.microsoft.com/office/drawing/2014/main" id="{2A1D1A0C-9E46-4AA0-ABAD-51C1ADBE0CB8}"/>
              </a:ext>
            </a:extLst>
          </p:cNvPr>
          <p:cNvCxnSpPr>
            <a:cxnSpLocks/>
          </p:cNvCxnSpPr>
          <p:nvPr/>
        </p:nvCxnSpPr>
        <p:spPr>
          <a:xfrm>
            <a:off x="0" y="655280"/>
            <a:ext cx="12192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2BD676E-ED2C-49F9-B167-4AC0CCE3E2CB}"/>
              </a:ext>
            </a:extLst>
          </p:cNvPr>
          <p:cNvSpPr txBox="1"/>
          <p:nvPr/>
        </p:nvSpPr>
        <p:spPr>
          <a:xfrm>
            <a:off x="2676293" y="781696"/>
            <a:ext cx="8561349" cy="307777"/>
          </a:xfrm>
          <a:prstGeom prst="rect">
            <a:avLst/>
          </a:prstGeom>
          <a:noFill/>
        </p:spPr>
        <p:txBody>
          <a:bodyPr wrap="square">
            <a:spAutoFit/>
          </a:bodyPr>
          <a:lstStyle/>
          <a:p>
            <a:pPr algn="l" fontAlgn="t"/>
            <a:r>
              <a:rPr lang="en-US" sz="1400" b="0" i="0" dirty="0">
                <a:solidFill>
                  <a:srgbClr val="222222"/>
                </a:solidFill>
                <a:effectLst/>
                <a:latin typeface="Helvetica" panose="020B0604020202020204" pitchFamily="34" charset="0"/>
              </a:rPr>
              <a:t>By </a:t>
            </a:r>
            <a:r>
              <a:rPr lang="en-US" sz="1400" b="0" i="0" dirty="0">
                <a:solidFill>
                  <a:srgbClr val="B82C2E"/>
                </a:solidFill>
                <a:effectLst/>
                <a:latin typeface="Helvetica" panose="020B0604020202020204" pitchFamily="34" charset="0"/>
                <a:hlinkClick r:id="rId2"/>
              </a:rPr>
              <a:t>Jenna Martin</a:t>
            </a:r>
            <a:r>
              <a:rPr lang="en-US" sz="1400" b="0" i="0" dirty="0">
                <a:solidFill>
                  <a:srgbClr val="222222"/>
                </a:solidFill>
                <a:effectLst/>
                <a:latin typeface="Helvetica" panose="020B0604020202020204" pitchFamily="34" charset="0"/>
              </a:rPr>
              <a:t>  –  Digital Editor, Charlotte Business Journal Feb 11, 2021</a:t>
            </a:r>
            <a:endParaRPr lang="en-US" sz="1400" b="0" i="0" dirty="0">
              <a:solidFill>
                <a:srgbClr val="222222"/>
              </a:solidFill>
              <a:effectLst/>
              <a:latin typeface="Arial" panose="020B0604020202020204" pitchFamily="34" charset="0"/>
            </a:endParaRPr>
          </a:p>
        </p:txBody>
      </p:sp>
      <p:sp>
        <p:nvSpPr>
          <p:cNvPr id="8" name="TextBox 7">
            <a:extLst>
              <a:ext uri="{FF2B5EF4-FFF2-40B4-BE49-F238E27FC236}">
                <a16:creationId xmlns:a16="http://schemas.microsoft.com/office/drawing/2014/main" id="{1D857A91-61C4-489D-ADE8-1698C4D8CFC1}"/>
              </a:ext>
            </a:extLst>
          </p:cNvPr>
          <p:cNvSpPr txBox="1"/>
          <p:nvPr/>
        </p:nvSpPr>
        <p:spPr>
          <a:xfrm>
            <a:off x="412595" y="1137426"/>
            <a:ext cx="11285034" cy="5093702"/>
          </a:xfrm>
          <a:prstGeom prst="rect">
            <a:avLst/>
          </a:prstGeom>
          <a:noFill/>
        </p:spPr>
        <p:txBody>
          <a:bodyPr wrap="square" rtlCol="0">
            <a:spAutoFit/>
          </a:bodyPr>
          <a:lstStyle/>
          <a:p>
            <a:r>
              <a:rPr lang="en-US" sz="1300" b="1" dirty="0">
                <a:highlight>
                  <a:srgbClr val="FFFF00"/>
                </a:highlight>
              </a:rPr>
              <a:t>Passenger traffic at CLT took a tumble last year </a:t>
            </a:r>
            <a:r>
              <a:rPr lang="en-US" sz="1300" dirty="0"/>
              <a:t>as the public health crisis decimated business and leisure travel, especially early on in the pandemic. </a:t>
            </a:r>
          </a:p>
          <a:p>
            <a:r>
              <a:rPr lang="en-US" sz="1300" b="1" dirty="0">
                <a:highlight>
                  <a:srgbClr val="FFFF00"/>
                </a:highlight>
              </a:rPr>
              <a:t>Traffic dropped 46% to reach 27.2 million travelers, </a:t>
            </a:r>
            <a:r>
              <a:rPr lang="en-US" sz="1300" dirty="0"/>
              <a:t>according to figures released Thursday by airport officials. That's down from an all-time high of 50.2 million passengers in 2019.</a:t>
            </a:r>
          </a:p>
          <a:p>
            <a:endParaRPr lang="en-US" sz="1300" dirty="0"/>
          </a:p>
          <a:p>
            <a:r>
              <a:rPr lang="en-US" sz="1300" dirty="0"/>
              <a:t>The airport's lowest passenger volume, by far, came in April — the first full month of the pandemic — when just 340,265 people traveled through CLT. Traffic figures slowly rebounded from there to reach about 2.8 million in October. Passenger counts were slightly down in November, at 2.29 million, and December, at 2.34 million.</a:t>
            </a:r>
          </a:p>
          <a:p>
            <a:endParaRPr lang="en-US" sz="1300" dirty="0"/>
          </a:p>
          <a:p>
            <a:r>
              <a:rPr lang="en-US" sz="1300" b="1" dirty="0">
                <a:highlight>
                  <a:srgbClr val="FFFF00"/>
                </a:highlight>
              </a:rPr>
              <a:t>The last time passenger traffic at Charlotte Douglas came in near the 2020 level was 15 years ago. That was in 2005, when the airport served 28.2 million people.</a:t>
            </a:r>
          </a:p>
          <a:p>
            <a:endParaRPr lang="en-US" sz="1300" dirty="0"/>
          </a:p>
          <a:p>
            <a:r>
              <a:rPr lang="en-US" sz="1300" dirty="0"/>
              <a:t>Prior to 2020, </a:t>
            </a:r>
            <a:r>
              <a:rPr lang="en-US" sz="1300" b="1" dirty="0">
                <a:solidFill>
                  <a:srgbClr val="C00000"/>
                </a:solidFill>
              </a:rPr>
              <a:t>CLT had only recorded three annual drops in passenger traffic over the past two decades — down 1% in both 2016 and 2009, and down 2% in 2003.</a:t>
            </a:r>
          </a:p>
          <a:p>
            <a:endParaRPr lang="en-US" sz="1300" dirty="0"/>
          </a:p>
          <a:p>
            <a:r>
              <a:rPr lang="en-US" sz="1300" dirty="0"/>
              <a:t>“Nearly 30 million passengers is still a big number,” said Haley Gentry, CLT's acting aviation director and CEO, in a news release. "By far, it’s definitely not where we want to be, but we are faring much better than many of our counterparts who have seen passenger reductions between 60 to 70 percent.”</a:t>
            </a:r>
          </a:p>
          <a:p>
            <a:endParaRPr lang="en-US" sz="1300" dirty="0"/>
          </a:p>
          <a:p>
            <a:r>
              <a:rPr lang="en-US" sz="1300" b="1" dirty="0">
                <a:highlight>
                  <a:srgbClr val="FFFF00"/>
                </a:highlight>
              </a:rPr>
              <a:t>In 2020, there were just shy of 398,000 aircraft departures and arrivals logged at CLT, down 31% from 579,263 in 2019.</a:t>
            </a:r>
          </a:p>
          <a:p>
            <a:endParaRPr lang="en-US" sz="1300" dirty="0"/>
          </a:p>
          <a:p>
            <a:r>
              <a:rPr lang="en-US" sz="1300" b="1" dirty="0">
                <a:highlight>
                  <a:srgbClr val="FFFF00"/>
                </a:highlight>
              </a:rPr>
              <a:t>Charlotte Douglas currently offers nonstop flights to 180 destinations</a:t>
            </a:r>
            <a:r>
              <a:rPr lang="en-US" sz="1300" dirty="0"/>
              <a:t>, including 35 international locations and three U.S. territories. That includes numerous routes that </a:t>
            </a:r>
            <a:r>
              <a:rPr lang="en-US" sz="1300" b="1" dirty="0">
                <a:solidFill>
                  <a:srgbClr val="C00000"/>
                </a:solidFill>
              </a:rPr>
              <a:t>American Airlines Group Inc. (NASDAQ: AAL) — which operates 90% of flights at the airport </a:t>
            </a:r>
            <a:r>
              <a:rPr lang="en-US" sz="1300" dirty="0"/>
              <a:t>— added in the past year to places like Appleton, Wisconsin; Bozeman, Montana; Sioux Falls, South Dakota; and Puerto Vallarta, Mexico. Southwest Airlines also launched service last year at CLT to Denver, St. Louis and Phoenix.</a:t>
            </a:r>
          </a:p>
          <a:p>
            <a:endParaRPr lang="en-US" sz="1300" dirty="0"/>
          </a:p>
          <a:p>
            <a:r>
              <a:rPr lang="en-US" sz="1300" b="1" dirty="0">
                <a:solidFill>
                  <a:srgbClr val="0070C0"/>
                </a:solidFill>
              </a:rPr>
              <a:t>Cargo was more stable at CLT in 2020, dropping 5% year over year. There were 174,913 tons of goods transported last year through CLT, which benefited from a rise in e-commerce.</a:t>
            </a:r>
          </a:p>
          <a:p>
            <a:endParaRPr lang="en-US" sz="1300" dirty="0"/>
          </a:p>
          <a:p>
            <a:r>
              <a:rPr lang="en-US" sz="1300" dirty="0"/>
              <a:t>Airport officials, in the report on 2020 activity, touted the </a:t>
            </a:r>
            <a:r>
              <a:rPr lang="en-US" sz="1300" b="1" dirty="0">
                <a:solidFill>
                  <a:srgbClr val="0070C0"/>
                </a:solidFill>
              </a:rPr>
              <a:t>progress of Destination CLT, a $2.5 billion to $3.1 billion capital improvement initiative. Charlotte Douglas finished renovations to concourses A and C last year and remains on track to complete the terminal lobby expansion in 2025, the report stated.</a:t>
            </a:r>
          </a:p>
        </p:txBody>
      </p:sp>
      <p:sp>
        <p:nvSpPr>
          <p:cNvPr id="9" name="Arrow: Right 8">
            <a:extLst>
              <a:ext uri="{FF2B5EF4-FFF2-40B4-BE49-F238E27FC236}">
                <a16:creationId xmlns:a16="http://schemas.microsoft.com/office/drawing/2014/main" id="{E48D075B-E305-488E-B531-555B3E19B98C}"/>
              </a:ext>
            </a:extLst>
          </p:cNvPr>
          <p:cNvSpPr/>
          <p:nvPr/>
        </p:nvSpPr>
        <p:spPr>
          <a:xfrm rot="20760000">
            <a:off x="187730" y="4516531"/>
            <a:ext cx="259262" cy="286649"/>
          </a:xfrm>
          <a:prstGeom prst="rightArrow">
            <a:avLst/>
          </a:prstGeom>
          <a:solidFill>
            <a:srgbClr val="FFFF00"/>
          </a:solidFill>
          <a:ln w="38100">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39656556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1932BF-D91E-42CE-83E3-FAE407CF82A6}"/>
              </a:ext>
            </a:extLst>
          </p:cNvPr>
          <p:cNvPicPr>
            <a:picLocks noChangeAspect="1"/>
          </p:cNvPicPr>
          <p:nvPr/>
        </p:nvPicPr>
        <p:blipFill>
          <a:blip r:embed="rId2"/>
          <a:stretch>
            <a:fillRect/>
          </a:stretch>
        </p:blipFill>
        <p:spPr>
          <a:xfrm>
            <a:off x="2273967" y="1236673"/>
            <a:ext cx="4126833" cy="2523969"/>
          </a:xfrm>
          <a:prstGeom prst="rect">
            <a:avLst/>
          </a:prstGeom>
        </p:spPr>
      </p:pic>
      <p:cxnSp>
        <p:nvCxnSpPr>
          <p:cNvPr id="4" name="Straight Connector 3">
            <a:extLst>
              <a:ext uri="{FF2B5EF4-FFF2-40B4-BE49-F238E27FC236}">
                <a16:creationId xmlns:a16="http://schemas.microsoft.com/office/drawing/2014/main" id="{86A3B42E-1493-47D1-9EC5-7583A9012364}"/>
              </a:ext>
            </a:extLst>
          </p:cNvPr>
          <p:cNvCxnSpPr>
            <a:cxnSpLocks/>
          </p:cNvCxnSpPr>
          <p:nvPr/>
        </p:nvCxnSpPr>
        <p:spPr>
          <a:xfrm>
            <a:off x="990991" y="662034"/>
            <a:ext cx="980280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77F44F7-CFF7-4EB9-9506-0A564BB91951}"/>
              </a:ext>
            </a:extLst>
          </p:cNvPr>
          <p:cNvSpPr txBox="1"/>
          <p:nvPr/>
        </p:nvSpPr>
        <p:spPr>
          <a:xfrm>
            <a:off x="622121" y="93325"/>
            <a:ext cx="1072747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21F26"/>
                </a:solidFill>
                <a:effectLst/>
                <a:uLnTx/>
                <a:uFillTx/>
                <a:latin typeface="Arial" panose="020B0604020202020204"/>
                <a:ea typeface="+mn-ea"/>
                <a:cs typeface="+mn-cs"/>
              </a:rPr>
              <a:t>Housing:</a:t>
            </a:r>
            <a:r>
              <a:rPr kumimoji="0" lang="en-US" sz="2400" b="1" i="0" u="none" strike="noStrike" kern="1200" cap="none" spc="0" normalizeH="0" baseline="0" noProof="0" dirty="0">
                <a:ln>
                  <a:noFill/>
                </a:ln>
                <a:solidFill>
                  <a:srgbClr val="000000"/>
                </a:solidFill>
                <a:effectLst/>
                <a:uLnTx/>
                <a:uFillTx/>
                <a:latin typeface="Arial" panose="020B0604020202020204"/>
                <a:ea typeface="+mn-ea"/>
                <a:cs typeface="+mn-cs"/>
              </a:rPr>
              <a:t> Which 2 Pictures tell the real Housing Story!</a:t>
            </a:r>
            <a:r>
              <a:rPr kumimoji="0" lang="en-US" sz="2400" b="1" i="0" u="none" strike="noStrike" kern="1200" cap="none" spc="0" normalizeH="0" baseline="0" noProof="0" dirty="0">
                <a:ln>
                  <a:noFill/>
                </a:ln>
                <a:solidFill>
                  <a:srgbClr val="000000"/>
                </a:solidFill>
                <a:effectLst/>
                <a:highlight>
                  <a:srgbClr val="FFFF00"/>
                </a:highlight>
                <a:uLnTx/>
                <a:uFillTx/>
                <a:latin typeface="Arial" panose="020B0604020202020204"/>
                <a:ea typeface="+mn-ea"/>
                <a:cs typeface="+mn-cs"/>
              </a:rPr>
              <a:t>   </a:t>
            </a:r>
          </a:p>
        </p:txBody>
      </p:sp>
      <p:pic>
        <p:nvPicPr>
          <p:cNvPr id="7" name="Picture 6">
            <a:extLst>
              <a:ext uri="{FF2B5EF4-FFF2-40B4-BE49-F238E27FC236}">
                <a16:creationId xmlns:a16="http://schemas.microsoft.com/office/drawing/2014/main" id="{ED8DA6F3-50E1-4C10-BC85-F367A6EDEBE1}"/>
              </a:ext>
            </a:extLst>
          </p:cNvPr>
          <p:cNvPicPr>
            <a:picLocks noChangeAspect="1"/>
          </p:cNvPicPr>
          <p:nvPr/>
        </p:nvPicPr>
        <p:blipFill>
          <a:blip r:embed="rId3"/>
          <a:stretch>
            <a:fillRect/>
          </a:stretch>
        </p:blipFill>
        <p:spPr>
          <a:xfrm>
            <a:off x="6424862" y="1226082"/>
            <a:ext cx="4492785" cy="2543085"/>
          </a:xfrm>
          <a:prstGeom prst="rect">
            <a:avLst/>
          </a:prstGeom>
        </p:spPr>
      </p:pic>
      <p:sp>
        <p:nvSpPr>
          <p:cNvPr id="8" name="TextBox 7">
            <a:extLst>
              <a:ext uri="{FF2B5EF4-FFF2-40B4-BE49-F238E27FC236}">
                <a16:creationId xmlns:a16="http://schemas.microsoft.com/office/drawing/2014/main" id="{500D70C2-1B72-427D-ACF6-368F3B9B92BF}"/>
              </a:ext>
            </a:extLst>
          </p:cNvPr>
          <p:cNvSpPr txBox="1"/>
          <p:nvPr/>
        </p:nvSpPr>
        <p:spPr>
          <a:xfrm>
            <a:off x="1118936" y="782052"/>
            <a:ext cx="102860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The Other Quartile in Housing: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one with </a:t>
            </a:r>
            <a:r>
              <a:rPr kumimoji="0" lang="en-US" sz="18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1:4 Am Households in Rent or Mtg Forbearance, or Mtg DQT</a:t>
            </a:r>
          </a:p>
        </p:txBody>
      </p:sp>
      <p:pic>
        <p:nvPicPr>
          <p:cNvPr id="10" name="Picture 9">
            <a:extLst>
              <a:ext uri="{FF2B5EF4-FFF2-40B4-BE49-F238E27FC236}">
                <a16:creationId xmlns:a16="http://schemas.microsoft.com/office/drawing/2014/main" id="{9704AC0D-AC9B-4708-8AD9-37F2E80407A9}"/>
              </a:ext>
            </a:extLst>
          </p:cNvPr>
          <p:cNvPicPr>
            <a:picLocks noChangeAspect="1"/>
          </p:cNvPicPr>
          <p:nvPr/>
        </p:nvPicPr>
        <p:blipFill>
          <a:blip r:embed="rId4"/>
          <a:stretch>
            <a:fillRect/>
          </a:stretch>
        </p:blipFill>
        <p:spPr>
          <a:xfrm>
            <a:off x="1155031" y="3894447"/>
            <a:ext cx="3901067" cy="2313791"/>
          </a:xfrm>
          <a:prstGeom prst="rect">
            <a:avLst/>
          </a:prstGeom>
        </p:spPr>
      </p:pic>
      <p:pic>
        <p:nvPicPr>
          <p:cNvPr id="12" name="Picture 11">
            <a:extLst>
              <a:ext uri="{FF2B5EF4-FFF2-40B4-BE49-F238E27FC236}">
                <a16:creationId xmlns:a16="http://schemas.microsoft.com/office/drawing/2014/main" id="{0EDE740B-3CE3-49E7-802C-CE7B5B9C4326}"/>
              </a:ext>
            </a:extLst>
          </p:cNvPr>
          <p:cNvPicPr>
            <a:picLocks noChangeAspect="1"/>
          </p:cNvPicPr>
          <p:nvPr/>
        </p:nvPicPr>
        <p:blipFill>
          <a:blip r:embed="rId5"/>
          <a:stretch>
            <a:fillRect/>
          </a:stretch>
        </p:blipFill>
        <p:spPr>
          <a:xfrm>
            <a:off x="5113421" y="3893648"/>
            <a:ext cx="6221638" cy="2266519"/>
          </a:xfrm>
          <a:prstGeom prst="rect">
            <a:avLst/>
          </a:prstGeom>
        </p:spPr>
      </p:pic>
      <p:sp>
        <p:nvSpPr>
          <p:cNvPr id="13" name="Google Shape;233;p33">
            <a:extLst>
              <a:ext uri="{FF2B5EF4-FFF2-40B4-BE49-F238E27FC236}">
                <a16:creationId xmlns:a16="http://schemas.microsoft.com/office/drawing/2014/main" id="{F3E4B9CA-1773-4758-B30F-4D024D8B28C5}"/>
              </a:ext>
            </a:extLst>
          </p:cNvPr>
          <p:cNvSpPr txBox="1">
            <a:spLocks/>
          </p:cNvSpPr>
          <p:nvPr/>
        </p:nvSpPr>
        <p:spPr>
          <a:xfrm>
            <a:off x="10779976" y="6449389"/>
            <a:ext cx="502306" cy="408611"/>
          </a:xfrm>
          <a:prstGeom prst="rect">
            <a:avLst/>
          </a:prstGeom>
          <a:no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200" b="1" i="0" u="none" strike="noStrike" kern="0" cap="none" spc="0" normalizeH="0" baseline="0" noProof="0" smtClean="0">
                <a:ln>
                  <a:noFill/>
                </a:ln>
                <a:solidFill>
                  <a:prstClr val="black"/>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21</a:t>
            </a:fld>
            <a:endParaRPr kumimoji="0" lang="en-US" sz="1200" b="1"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1" name="Arrow: Right 10">
            <a:extLst>
              <a:ext uri="{FF2B5EF4-FFF2-40B4-BE49-F238E27FC236}">
                <a16:creationId xmlns:a16="http://schemas.microsoft.com/office/drawing/2014/main" id="{F6975A6A-C822-4D18-AA34-6E62191FEE4F}"/>
              </a:ext>
            </a:extLst>
          </p:cNvPr>
          <p:cNvSpPr/>
          <p:nvPr/>
        </p:nvSpPr>
        <p:spPr>
          <a:xfrm rot="20760000">
            <a:off x="5438177" y="5492919"/>
            <a:ext cx="513436" cy="675215"/>
          </a:xfrm>
          <a:prstGeom prst="rightArrow">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31246521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apped: The Risk of Eviction and Foreclosure in U.S. States">
            <a:extLst>
              <a:ext uri="{FF2B5EF4-FFF2-40B4-BE49-F238E27FC236}">
                <a16:creationId xmlns:a16="http://schemas.microsoft.com/office/drawing/2014/main" id="{911E1D28-7EA5-4AF5-8348-9F66131CBE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264" y="84228"/>
            <a:ext cx="5053330" cy="624438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697517D-99D9-4307-9C52-AFF3BD349740}"/>
              </a:ext>
            </a:extLst>
          </p:cNvPr>
          <p:cNvPicPr>
            <a:picLocks noChangeAspect="1"/>
          </p:cNvPicPr>
          <p:nvPr/>
        </p:nvPicPr>
        <p:blipFill>
          <a:blip r:embed="rId3"/>
          <a:stretch>
            <a:fillRect/>
          </a:stretch>
        </p:blipFill>
        <p:spPr>
          <a:xfrm>
            <a:off x="6378161" y="1901445"/>
            <a:ext cx="4753638" cy="4258269"/>
          </a:xfrm>
          <a:prstGeom prst="rect">
            <a:avLst/>
          </a:prstGeom>
        </p:spPr>
      </p:pic>
      <p:sp>
        <p:nvSpPr>
          <p:cNvPr id="4" name="TextBox 3">
            <a:extLst>
              <a:ext uri="{FF2B5EF4-FFF2-40B4-BE49-F238E27FC236}">
                <a16:creationId xmlns:a16="http://schemas.microsoft.com/office/drawing/2014/main" id="{C5EDE6DE-B8F8-49EF-8F24-E945155DF674}"/>
              </a:ext>
            </a:extLst>
          </p:cNvPr>
          <p:cNvSpPr txBox="1"/>
          <p:nvPr/>
        </p:nvSpPr>
        <p:spPr>
          <a:xfrm>
            <a:off x="6484728" y="1148576"/>
            <a:ext cx="51618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The risk is greatest for the following 10 states: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TX, CA, NY, FL NC, NJ, OH, GA, IL and MI. </a:t>
            </a:r>
          </a:p>
        </p:txBody>
      </p:sp>
      <p:sp>
        <p:nvSpPr>
          <p:cNvPr id="7" name="TextBox 6">
            <a:extLst>
              <a:ext uri="{FF2B5EF4-FFF2-40B4-BE49-F238E27FC236}">
                <a16:creationId xmlns:a16="http://schemas.microsoft.com/office/drawing/2014/main" id="{FD162D40-E2D9-45CF-A6EF-68A61CB7C06D}"/>
              </a:ext>
            </a:extLst>
          </p:cNvPr>
          <p:cNvSpPr txBox="1"/>
          <p:nvPr/>
        </p:nvSpPr>
        <p:spPr>
          <a:xfrm>
            <a:off x="3382810" y="6241442"/>
            <a:ext cx="6652144" cy="2923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https://www.visualcapitalist.com/mapped-the-risk-of-eviction-and-foreclosure-in-u-s-states/</a:t>
            </a: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8" name="Arrow: Right 7">
            <a:extLst>
              <a:ext uri="{FF2B5EF4-FFF2-40B4-BE49-F238E27FC236}">
                <a16:creationId xmlns:a16="http://schemas.microsoft.com/office/drawing/2014/main" id="{A8BF0774-DC47-4D44-AE9A-AEB04F7CC432}"/>
              </a:ext>
            </a:extLst>
          </p:cNvPr>
          <p:cNvSpPr/>
          <p:nvPr/>
        </p:nvSpPr>
        <p:spPr>
          <a:xfrm rot="18180000">
            <a:off x="7658942" y="5094404"/>
            <a:ext cx="219922" cy="333887"/>
          </a:xfrm>
          <a:prstGeom prst="rightArrow">
            <a:avLst/>
          </a:prstGeom>
          <a:solidFill>
            <a:srgbClr val="FFFF00"/>
          </a:solidFill>
          <a:ln w="38100">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 name="Google Shape;233;p33">
            <a:extLst>
              <a:ext uri="{FF2B5EF4-FFF2-40B4-BE49-F238E27FC236}">
                <a16:creationId xmlns:a16="http://schemas.microsoft.com/office/drawing/2014/main" id="{0B53E1E9-F12E-43A5-A88C-4B15E83356FB}"/>
              </a:ext>
            </a:extLst>
          </p:cNvPr>
          <p:cNvSpPr txBox="1">
            <a:spLocks/>
          </p:cNvSpPr>
          <p:nvPr/>
        </p:nvSpPr>
        <p:spPr>
          <a:xfrm>
            <a:off x="10933152" y="6458863"/>
            <a:ext cx="359942" cy="365125"/>
          </a:xfrm>
          <a:prstGeom prst="rect">
            <a:avLst/>
          </a:prstGeom>
          <a:no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200" b="1" i="0" u="none" strike="noStrike" kern="0" cap="none" spc="0" normalizeH="0" baseline="0" noProof="0" smtClean="0">
                <a:ln>
                  <a:noFill/>
                </a:ln>
                <a:solidFill>
                  <a:prstClr val="black"/>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22</a:t>
            </a:fld>
            <a:endParaRPr kumimoji="0" lang="en-US" sz="1200" b="1" i="0" u="none" strike="noStrike" kern="0" cap="none" spc="0" normalizeH="0" baseline="0" noProof="0" dirty="0">
              <a:ln>
                <a:noFill/>
              </a:ln>
              <a:solidFill>
                <a:prstClr val="black"/>
              </a:solidFill>
              <a:effectLst/>
              <a:uLnTx/>
              <a:uFillTx/>
              <a:latin typeface="Arial"/>
              <a:ea typeface="Arial"/>
              <a:cs typeface="Arial"/>
              <a:sym typeface="Arial"/>
            </a:endParaRPr>
          </a:p>
        </p:txBody>
      </p:sp>
      <p:pic>
        <p:nvPicPr>
          <p:cNvPr id="11" name="Picture 10">
            <a:extLst>
              <a:ext uri="{FF2B5EF4-FFF2-40B4-BE49-F238E27FC236}">
                <a16:creationId xmlns:a16="http://schemas.microsoft.com/office/drawing/2014/main" id="{942C1D91-BCE9-4EFE-A8DA-E980CEDF6380}"/>
              </a:ext>
            </a:extLst>
          </p:cNvPr>
          <p:cNvPicPr>
            <a:picLocks noChangeAspect="1"/>
          </p:cNvPicPr>
          <p:nvPr/>
        </p:nvPicPr>
        <p:blipFill>
          <a:blip r:embed="rId5"/>
          <a:stretch>
            <a:fillRect/>
          </a:stretch>
        </p:blipFill>
        <p:spPr>
          <a:xfrm>
            <a:off x="5291842" y="103952"/>
            <a:ext cx="6703642" cy="907961"/>
          </a:xfrm>
          <a:prstGeom prst="rect">
            <a:avLst/>
          </a:prstGeom>
        </p:spPr>
      </p:pic>
      <p:sp>
        <p:nvSpPr>
          <p:cNvPr id="13" name="Arrow: Right 12">
            <a:extLst>
              <a:ext uri="{FF2B5EF4-FFF2-40B4-BE49-F238E27FC236}">
                <a16:creationId xmlns:a16="http://schemas.microsoft.com/office/drawing/2014/main" id="{3473B984-0670-4735-94A8-AEDD4A208401}"/>
              </a:ext>
            </a:extLst>
          </p:cNvPr>
          <p:cNvSpPr/>
          <p:nvPr/>
        </p:nvSpPr>
        <p:spPr>
          <a:xfrm rot="18180000">
            <a:off x="6739424" y="951959"/>
            <a:ext cx="219922" cy="333887"/>
          </a:xfrm>
          <a:prstGeom prst="rightArrow">
            <a:avLst/>
          </a:prstGeom>
          <a:solidFill>
            <a:srgbClr val="FFFF00"/>
          </a:solidFill>
          <a:ln w="38100">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 name="Arrow: Right 13">
            <a:extLst>
              <a:ext uri="{FF2B5EF4-FFF2-40B4-BE49-F238E27FC236}">
                <a16:creationId xmlns:a16="http://schemas.microsoft.com/office/drawing/2014/main" id="{ED1B0EDC-51D7-42EE-8CB3-A5711B01511F}"/>
              </a:ext>
            </a:extLst>
          </p:cNvPr>
          <p:cNvSpPr/>
          <p:nvPr/>
        </p:nvSpPr>
        <p:spPr>
          <a:xfrm rot="18180000">
            <a:off x="5963514" y="731365"/>
            <a:ext cx="191193" cy="333887"/>
          </a:xfrm>
          <a:prstGeom prst="rightArrow">
            <a:avLst/>
          </a:prstGeom>
          <a:solidFill>
            <a:srgbClr val="FFFF00"/>
          </a:solidFill>
          <a:ln w="38100">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31117850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2" descr="The professional organization for the most trusted advisors in real estate">
            <a:extLst>
              <a:ext uri="{FF2B5EF4-FFF2-40B4-BE49-F238E27FC236}">
                <a16:creationId xmlns:a16="http://schemas.microsoft.com/office/drawing/2014/main" id="{EE59B1C5-CE9F-4995-BF91-FF37897261AE}"/>
              </a:ext>
            </a:extLst>
          </p:cNvPr>
          <p:cNvSpPr>
            <a:spLocks noChangeAspect="1" noChangeArrowheads="1"/>
          </p:cNvSpPr>
          <p:nvPr/>
        </p:nvSpPr>
        <p:spPr bwMode="auto">
          <a:xfrm flipV="1">
            <a:off x="5943600" y="3581400"/>
            <a:ext cx="304800" cy="14078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AutoShape 4" descr="The professional organization for the most trusted advisors in real estate">
            <a:extLst>
              <a:ext uri="{FF2B5EF4-FFF2-40B4-BE49-F238E27FC236}">
                <a16:creationId xmlns:a16="http://schemas.microsoft.com/office/drawing/2014/main" id="{D7E31D08-28C5-4EB8-8ED6-86D894206F7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9FB6DC99-E6AB-4F2F-99EC-E30A8C1B6DFC}"/>
              </a:ext>
            </a:extLst>
          </p:cNvPr>
          <p:cNvSpPr txBox="1"/>
          <p:nvPr/>
        </p:nvSpPr>
        <p:spPr>
          <a:xfrm>
            <a:off x="2386361" y="4449337"/>
            <a:ext cx="37356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Association for Corporate Growth</a:t>
            </a:r>
          </a:p>
        </p:txBody>
      </p:sp>
      <p:sp>
        <p:nvSpPr>
          <p:cNvPr id="17" name="Google Shape;233;p33">
            <a:extLst>
              <a:ext uri="{FF2B5EF4-FFF2-40B4-BE49-F238E27FC236}">
                <a16:creationId xmlns:a16="http://schemas.microsoft.com/office/drawing/2014/main" id="{6B320C8E-7E44-4DA5-9A85-A797E2843863}"/>
              </a:ext>
            </a:extLst>
          </p:cNvPr>
          <p:cNvSpPr txBox="1">
            <a:spLocks/>
          </p:cNvSpPr>
          <p:nvPr/>
        </p:nvSpPr>
        <p:spPr>
          <a:xfrm>
            <a:off x="10884499" y="6470573"/>
            <a:ext cx="393395" cy="365125"/>
          </a:xfrm>
          <a:prstGeom prst="rect">
            <a:avLst/>
          </a:prstGeom>
          <a:no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200" b="1" i="0" u="none" strike="noStrike" kern="0" cap="none" spc="0" normalizeH="0" baseline="0" noProof="0" smtClean="0">
                <a:ln>
                  <a:noFill/>
                </a:ln>
                <a:solidFill>
                  <a:prstClr val="black"/>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23</a:t>
            </a:fld>
            <a:endParaRPr kumimoji="0" lang="en-US" sz="1200" b="1" i="0" u="none" strike="noStrike" kern="0" cap="none" spc="0" normalizeH="0" baseline="0" noProof="0" dirty="0">
              <a:ln>
                <a:noFill/>
              </a:ln>
              <a:solidFill>
                <a:prstClr val="black"/>
              </a:solidFill>
              <a:effectLst/>
              <a:uLnTx/>
              <a:uFillTx/>
              <a:latin typeface="Arial"/>
              <a:ea typeface="Arial"/>
              <a:cs typeface="Arial"/>
              <a:sym typeface="Arial"/>
            </a:endParaRPr>
          </a:p>
        </p:txBody>
      </p:sp>
      <p:pic>
        <p:nvPicPr>
          <p:cNvPr id="7" name="Picture 6">
            <a:extLst>
              <a:ext uri="{FF2B5EF4-FFF2-40B4-BE49-F238E27FC236}">
                <a16:creationId xmlns:a16="http://schemas.microsoft.com/office/drawing/2014/main" id="{2DE68C94-17B3-4710-9231-506FD08BB819}"/>
              </a:ext>
            </a:extLst>
          </p:cNvPr>
          <p:cNvPicPr>
            <a:picLocks noChangeAspect="1"/>
          </p:cNvPicPr>
          <p:nvPr/>
        </p:nvPicPr>
        <p:blipFill>
          <a:blip r:embed="rId2"/>
          <a:stretch>
            <a:fillRect/>
          </a:stretch>
        </p:blipFill>
        <p:spPr>
          <a:xfrm>
            <a:off x="6122019" y="1600221"/>
            <a:ext cx="5564870" cy="4158920"/>
          </a:xfrm>
          <a:prstGeom prst="rect">
            <a:avLst/>
          </a:prstGeom>
        </p:spPr>
      </p:pic>
      <p:pic>
        <p:nvPicPr>
          <p:cNvPr id="8" name="Picture 7">
            <a:extLst>
              <a:ext uri="{FF2B5EF4-FFF2-40B4-BE49-F238E27FC236}">
                <a16:creationId xmlns:a16="http://schemas.microsoft.com/office/drawing/2014/main" id="{45DCC618-7F15-47FD-8984-27D9914EA2CE}"/>
              </a:ext>
            </a:extLst>
          </p:cNvPr>
          <p:cNvPicPr>
            <a:picLocks noChangeAspect="1"/>
          </p:cNvPicPr>
          <p:nvPr/>
        </p:nvPicPr>
        <p:blipFill>
          <a:blip r:embed="rId3"/>
          <a:stretch>
            <a:fillRect/>
          </a:stretch>
        </p:blipFill>
        <p:spPr>
          <a:xfrm>
            <a:off x="434356" y="820506"/>
            <a:ext cx="4892246" cy="1483484"/>
          </a:xfrm>
          <a:prstGeom prst="rect">
            <a:avLst/>
          </a:prstGeom>
        </p:spPr>
      </p:pic>
      <p:sp>
        <p:nvSpPr>
          <p:cNvPr id="9" name="TextBox 8">
            <a:extLst>
              <a:ext uri="{FF2B5EF4-FFF2-40B4-BE49-F238E27FC236}">
                <a16:creationId xmlns:a16="http://schemas.microsoft.com/office/drawing/2014/main" id="{9694928E-3A1C-463C-8B1E-DB28ED3C36D4}"/>
              </a:ext>
            </a:extLst>
          </p:cNvPr>
          <p:cNvSpPr txBox="1"/>
          <p:nvPr/>
        </p:nvSpPr>
        <p:spPr>
          <a:xfrm>
            <a:off x="385529" y="6529031"/>
            <a:ext cx="9145003"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https://www.bisnow.com/national/news/office/more-than-half-of-tech-companies-plan-to-dispose-of-real-estate-in-coming-months-106271</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12" name="TextBox 11">
            <a:extLst>
              <a:ext uri="{FF2B5EF4-FFF2-40B4-BE49-F238E27FC236}">
                <a16:creationId xmlns:a16="http://schemas.microsoft.com/office/drawing/2014/main" id="{FA822E9D-744E-4474-AC2B-78E6E390FED1}"/>
              </a:ext>
            </a:extLst>
          </p:cNvPr>
          <p:cNvSpPr txBox="1"/>
          <p:nvPr/>
        </p:nvSpPr>
        <p:spPr>
          <a:xfrm>
            <a:off x="446456" y="2281714"/>
            <a:ext cx="5122985" cy="4247317"/>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33333"/>
                </a:solidFill>
                <a:effectLst/>
                <a:uLnTx/>
                <a:uFillTx/>
                <a:latin typeface="Georgia" panose="02040502050405020303" pitchFamily="18" charset="0"/>
                <a:ea typeface="+mn-ea"/>
                <a:cs typeface="+mn-cs"/>
              </a:rPr>
              <a:t>Technology companies across the country expect to need less office space in the coming years, a sign of falling demand in the commercial real estate market.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33333"/>
                </a:solidFill>
                <a:effectLst/>
                <a:uLnTx/>
                <a:uFillTx/>
                <a:latin typeface="Georgia" panose="02040502050405020303" pitchFamily="18" charset="0"/>
                <a:ea typeface="+mn-ea"/>
                <a:cs typeface="+mn-cs"/>
              </a:rPr>
              <a:t>Tenant representation firm </a:t>
            </a:r>
            <a:r>
              <a:rPr kumimoji="0" lang="en-US" sz="1600" b="0" i="0" u="none" strike="noStrike" kern="1200" cap="none" spc="0" normalizeH="0" baseline="0" noProof="0" dirty="0">
                <a:ln>
                  <a:noFill/>
                </a:ln>
                <a:solidFill>
                  <a:srgbClr val="F58320"/>
                </a:solidFill>
                <a:effectLst/>
                <a:uLnTx/>
                <a:uFillTx/>
                <a:latin typeface="Georgia" panose="02040502050405020303" pitchFamily="18" charset="0"/>
                <a:ea typeface="+mn-ea"/>
                <a:cs typeface="+mn-cs"/>
                <a:hlinkClick r:id="rId5"/>
              </a:rPr>
              <a:t>Savills</a:t>
            </a:r>
            <a:r>
              <a:rPr kumimoji="0" lang="en-US" sz="1600" b="0" i="0" u="none" strike="noStrike" kern="1200" cap="none" spc="0" normalizeH="0" baseline="0" noProof="0" dirty="0">
                <a:ln>
                  <a:noFill/>
                </a:ln>
                <a:solidFill>
                  <a:srgbClr val="333333"/>
                </a:solidFill>
                <a:effectLst/>
                <a:uLnTx/>
                <a:uFillTx/>
                <a:latin typeface="Georgia" panose="02040502050405020303" pitchFamily="18" charset="0"/>
                <a:ea typeface="+mn-ea"/>
                <a:cs typeface="+mn-cs"/>
              </a:rPr>
              <a:t> released a survey Thursday </a:t>
            </a:r>
            <a:r>
              <a:rPr kumimoji="0" lang="en-US" sz="1600" b="0" i="0" u="none" strike="noStrike" kern="1200" cap="none" spc="0" normalizeH="0" baseline="0" noProof="0" dirty="0">
                <a:ln>
                  <a:noFill/>
                </a:ln>
                <a:solidFill>
                  <a:srgbClr val="333333"/>
                </a:solidFill>
                <a:effectLst/>
                <a:highlight>
                  <a:srgbClr val="FFFF00"/>
                </a:highlight>
                <a:uLnTx/>
                <a:uFillTx/>
                <a:latin typeface="Georgia" panose="02040502050405020303" pitchFamily="18" charset="0"/>
                <a:ea typeface="+mn-ea"/>
                <a:cs typeface="+mn-cs"/>
              </a:rPr>
              <a:t>of 250 technology companies that found 82% anticipate needing less office space over the next 12 to 18 months, and 55% plan to dispose of existing space over that time period.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33333"/>
                </a:solidFill>
                <a:effectLst/>
                <a:uLnTx/>
                <a:uFillTx/>
                <a:latin typeface="Georgia" panose="02040502050405020303" pitchFamily="18" charset="0"/>
                <a:ea typeface="+mn-ea"/>
                <a:cs typeface="+mn-cs"/>
              </a:rPr>
              <a:t>This disposal of space is already happening in a big way, with a wave of sublease listings hitting the market, Savills Executive Managing Director Zev Holzman said.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33333"/>
                </a:solidFill>
                <a:effectLst/>
                <a:uLnTx/>
                <a:uFillTx/>
                <a:latin typeface="Georgia" panose="02040502050405020303" pitchFamily="18" charset="0"/>
                <a:ea typeface="+mn-ea"/>
                <a:cs typeface="+mn-cs"/>
              </a:rPr>
              <a:t>"Every day there is new sublease space hitting the market from tech companies of all sizes," Holzman said. "We're seeing a very steady flow of new subleases hitting the market."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4E0C000A-A589-451E-84CF-9054CE6D1DF2}"/>
              </a:ext>
            </a:extLst>
          </p:cNvPr>
          <p:cNvPicPr>
            <a:picLocks noChangeAspect="1"/>
          </p:cNvPicPr>
          <p:nvPr/>
        </p:nvPicPr>
        <p:blipFill>
          <a:blip r:embed="rId6"/>
          <a:stretch>
            <a:fillRect/>
          </a:stretch>
        </p:blipFill>
        <p:spPr>
          <a:xfrm>
            <a:off x="9147464" y="923623"/>
            <a:ext cx="2429017" cy="659711"/>
          </a:xfrm>
          <a:prstGeom prst="rect">
            <a:avLst/>
          </a:prstGeom>
        </p:spPr>
      </p:pic>
      <p:cxnSp>
        <p:nvCxnSpPr>
          <p:cNvPr id="14" name="Straight Connector 13">
            <a:extLst>
              <a:ext uri="{FF2B5EF4-FFF2-40B4-BE49-F238E27FC236}">
                <a16:creationId xmlns:a16="http://schemas.microsoft.com/office/drawing/2014/main" id="{B6D2BEEE-A584-4ACD-984F-9333596DB4BA}"/>
              </a:ext>
            </a:extLst>
          </p:cNvPr>
          <p:cNvCxnSpPr>
            <a:cxnSpLocks/>
          </p:cNvCxnSpPr>
          <p:nvPr/>
        </p:nvCxnSpPr>
        <p:spPr>
          <a:xfrm>
            <a:off x="0" y="755641"/>
            <a:ext cx="12192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DD89DB7-B6A8-4298-A8C3-0845B52CBF80}"/>
              </a:ext>
            </a:extLst>
          </p:cNvPr>
          <p:cNvSpPr txBox="1"/>
          <p:nvPr/>
        </p:nvSpPr>
        <p:spPr>
          <a:xfrm>
            <a:off x="679052" y="211873"/>
            <a:ext cx="1079173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Office CRE: </a:t>
            </a:r>
            <a:r>
              <a:rPr kumimoji="0" lang="en-US" sz="2400" b="1"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rPr>
              <a:t>What is the Outlook with Remote Work?</a:t>
            </a:r>
            <a:endParaRPr kumimoji="0" lang="en-US" sz="2400" b="1" i="0" u="none" strike="noStrike" kern="1200" cap="none" spc="0" normalizeH="0" baseline="0" noProof="0" dirty="0">
              <a:ln>
                <a:noFill/>
              </a:ln>
              <a:solidFill>
                <a:srgbClr val="C21F26"/>
              </a:solidFill>
              <a:effectLst/>
              <a:highlight>
                <a:srgbClr val="FFFF00"/>
              </a:highligh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674017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2" descr="The professional organization for the most trusted advisors in real estate">
            <a:extLst>
              <a:ext uri="{FF2B5EF4-FFF2-40B4-BE49-F238E27FC236}">
                <a16:creationId xmlns:a16="http://schemas.microsoft.com/office/drawing/2014/main" id="{EE59B1C5-CE9F-4995-BF91-FF37897261AE}"/>
              </a:ext>
            </a:extLst>
          </p:cNvPr>
          <p:cNvSpPr>
            <a:spLocks noChangeAspect="1" noChangeArrowheads="1"/>
          </p:cNvSpPr>
          <p:nvPr/>
        </p:nvSpPr>
        <p:spPr bwMode="auto">
          <a:xfrm flipV="1">
            <a:off x="5943600" y="3581400"/>
            <a:ext cx="304800" cy="14078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AutoShape 4" descr="The professional organization for the most trusted advisors in real estate">
            <a:extLst>
              <a:ext uri="{FF2B5EF4-FFF2-40B4-BE49-F238E27FC236}">
                <a16:creationId xmlns:a16="http://schemas.microsoft.com/office/drawing/2014/main" id="{D7E31D08-28C5-4EB8-8ED6-86D894206F7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9FB6DC99-E6AB-4F2F-99EC-E30A8C1B6DFC}"/>
              </a:ext>
            </a:extLst>
          </p:cNvPr>
          <p:cNvSpPr txBox="1"/>
          <p:nvPr/>
        </p:nvSpPr>
        <p:spPr>
          <a:xfrm>
            <a:off x="2386361" y="4449337"/>
            <a:ext cx="37356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Association for Corporate Growth</a:t>
            </a:r>
          </a:p>
        </p:txBody>
      </p:sp>
      <p:sp>
        <p:nvSpPr>
          <p:cNvPr id="17" name="Google Shape;233;p33">
            <a:extLst>
              <a:ext uri="{FF2B5EF4-FFF2-40B4-BE49-F238E27FC236}">
                <a16:creationId xmlns:a16="http://schemas.microsoft.com/office/drawing/2014/main" id="{6B320C8E-7E44-4DA5-9A85-A797E2843863}"/>
              </a:ext>
            </a:extLst>
          </p:cNvPr>
          <p:cNvSpPr txBox="1">
            <a:spLocks/>
          </p:cNvSpPr>
          <p:nvPr/>
        </p:nvSpPr>
        <p:spPr>
          <a:xfrm>
            <a:off x="10907638" y="6470573"/>
            <a:ext cx="393395" cy="365125"/>
          </a:xfrm>
          <a:prstGeom prst="rect">
            <a:avLst/>
          </a:prstGeom>
          <a:no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200" b="1" i="0" u="none" strike="noStrike" kern="0" cap="none" spc="0" normalizeH="0" baseline="0" noProof="0" smtClean="0">
                <a:ln>
                  <a:noFill/>
                </a:ln>
                <a:solidFill>
                  <a:prstClr val="black"/>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24</a:t>
            </a:fld>
            <a:endParaRPr kumimoji="0" lang="en-US" sz="1200" b="1" i="0" u="none" strike="noStrike" kern="0" cap="none" spc="0" normalizeH="0" baseline="0" noProof="0" dirty="0">
              <a:ln>
                <a:noFill/>
              </a:ln>
              <a:solidFill>
                <a:prstClr val="black"/>
              </a:solidFill>
              <a:effectLst/>
              <a:uLnTx/>
              <a:uFillTx/>
              <a:latin typeface="Arial"/>
              <a:ea typeface="Arial"/>
              <a:cs typeface="Arial"/>
              <a:sym typeface="Arial"/>
            </a:endParaRPr>
          </a:p>
        </p:txBody>
      </p:sp>
      <p:pic>
        <p:nvPicPr>
          <p:cNvPr id="4" name="Picture 3">
            <a:extLst>
              <a:ext uri="{FF2B5EF4-FFF2-40B4-BE49-F238E27FC236}">
                <a16:creationId xmlns:a16="http://schemas.microsoft.com/office/drawing/2014/main" id="{16414DAE-75A0-4F22-B62E-17AB699028C8}"/>
              </a:ext>
            </a:extLst>
          </p:cNvPr>
          <p:cNvPicPr>
            <a:picLocks noChangeAspect="1"/>
          </p:cNvPicPr>
          <p:nvPr/>
        </p:nvPicPr>
        <p:blipFill>
          <a:blip r:embed="rId2"/>
          <a:stretch>
            <a:fillRect/>
          </a:stretch>
        </p:blipFill>
        <p:spPr>
          <a:xfrm>
            <a:off x="747132" y="737371"/>
            <a:ext cx="9638250" cy="4647840"/>
          </a:xfrm>
          <a:prstGeom prst="rect">
            <a:avLst/>
          </a:prstGeom>
        </p:spPr>
      </p:pic>
      <p:cxnSp>
        <p:nvCxnSpPr>
          <p:cNvPr id="9" name="Straight Connector 8">
            <a:extLst>
              <a:ext uri="{FF2B5EF4-FFF2-40B4-BE49-F238E27FC236}">
                <a16:creationId xmlns:a16="http://schemas.microsoft.com/office/drawing/2014/main" id="{F600FEAE-579D-4734-AF6A-B989981C9745}"/>
              </a:ext>
            </a:extLst>
          </p:cNvPr>
          <p:cNvCxnSpPr>
            <a:cxnSpLocks/>
          </p:cNvCxnSpPr>
          <p:nvPr/>
        </p:nvCxnSpPr>
        <p:spPr>
          <a:xfrm>
            <a:off x="0" y="667313"/>
            <a:ext cx="12192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FA931CF-124F-4071-88FF-7349100369FA}"/>
              </a:ext>
            </a:extLst>
          </p:cNvPr>
          <p:cNvSpPr txBox="1"/>
          <p:nvPr/>
        </p:nvSpPr>
        <p:spPr>
          <a:xfrm>
            <a:off x="515817" y="111822"/>
            <a:ext cx="1137729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Office – Are we Returning to Work? </a:t>
            </a:r>
            <a:r>
              <a:rPr kumimoji="0" lang="en-US" sz="2400" b="1"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rPr>
              <a:t>Sublet is 1 of 2 key metrics to monitor</a:t>
            </a:r>
            <a:endParaRPr kumimoji="0" lang="en-US" sz="2400" b="1" i="0" u="none" strike="noStrike" kern="1200" cap="none" spc="0" normalizeH="0" baseline="0" noProof="0" dirty="0">
              <a:ln>
                <a:noFill/>
              </a:ln>
              <a:solidFill>
                <a:srgbClr val="C21F26"/>
              </a:solidFill>
              <a:effectLst/>
              <a:highlight>
                <a:srgbClr val="FFFF00"/>
              </a:highligh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4280804C-86EE-49E8-8EF7-EC2362F35730}"/>
              </a:ext>
            </a:extLst>
          </p:cNvPr>
          <p:cNvSpPr txBox="1"/>
          <p:nvPr/>
        </p:nvSpPr>
        <p:spPr>
          <a:xfrm>
            <a:off x="669074" y="5062654"/>
            <a:ext cx="1050444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Office fundamentals have softened rapidly in this cycle. Vacancies have moved quickly as sublease space has hit the market fast and furiously. Already 44.2 million SF of sublease space has appeared in the past six months, with a national average of 2.2% availability for multitenant office, per CoStar. Major markets are facing a disproportionate share of this space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Class A CBD </a:t>
            </a:r>
            <a:r>
              <a:rPr kumimoji="0" lang="en-US" sz="1200" b="1" i="0" u="none" strike="noStrike" kern="1200" cap="none" spc="0" normalizeH="0" baseline="0" noProof="0" dirty="0">
                <a:ln>
                  <a:noFill/>
                </a:ln>
                <a:solidFill>
                  <a:srgbClr val="C00000"/>
                </a:solidFill>
                <a:effectLst/>
                <a:uLnTx/>
                <a:uFillTx/>
                <a:latin typeface="Calibri" panose="020F0502020204030204"/>
                <a:ea typeface="+mn-ea"/>
                <a:cs typeface="+mn-cs"/>
              </a:rPr>
              <a:t>sublease discounts vary from 10%-15% in Dallas (11.3%) and Boston (14.3%), to 32% in Washington, D.C., to 50% in Houston.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Manhattan sublease space is 25.4% below direct rents. </a:t>
            </a:r>
            <a:r>
              <a:rPr kumimoji="0" lang="en-US" sz="12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With limited deal activity and still-high rates of remote work in many markets across the country, sublease space is expected to continue to increase in the quarters ahead.</a:t>
            </a:r>
          </a:p>
        </p:txBody>
      </p:sp>
      <p:sp>
        <p:nvSpPr>
          <p:cNvPr id="13" name="TextBox 12">
            <a:extLst>
              <a:ext uri="{FF2B5EF4-FFF2-40B4-BE49-F238E27FC236}">
                <a16:creationId xmlns:a16="http://schemas.microsoft.com/office/drawing/2014/main" id="{DA96CDDC-83C1-40C2-8511-D6592E5F876B}"/>
              </a:ext>
            </a:extLst>
          </p:cNvPr>
          <p:cNvSpPr txBox="1"/>
          <p:nvPr/>
        </p:nvSpPr>
        <p:spPr>
          <a:xfrm>
            <a:off x="972944" y="1496264"/>
            <a:ext cx="733471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https://view.usa.colliers.com/?qs=966a632e96b0d0f8e9800a1f1b4feeeea7fc525b662d562df57b43a3a555e2601b69ae7507c3043bba773f2dab5bb0bfd9784719fab04f926293d4db6a54290bddd16ae8858651d2</a:t>
            </a:r>
            <a:r>
              <a:rPr kumimoji="0" lang="en-US" sz="1200" b="0" i="0" u="none" strike="noStrike" kern="1200" cap="none" spc="0" normalizeH="0" baseline="0" noProof="0" dirty="0">
                <a:ln>
                  <a:noFill/>
                </a:ln>
                <a:solidFill>
                  <a:srgbClr val="0070C0"/>
                </a:solidFill>
                <a:effectLst/>
                <a:uLnTx/>
                <a:uFillTx/>
                <a:latin typeface="Calibri" panose="020F0502020204030204"/>
                <a:ea typeface="+mn-ea"/>
                <a:cs typeface="+mn-cs"/>
              </a:rPr>
              <a:t> </a:t>
            </a:r>
          </a:p>
        </p:txBody>
      </p:sp>
      <p:pic>
        <p:nvPicPr>
          <p:cNvPr id="8" name="Picture 7">
            <a:extLst>
              <a:ext uri="{FF2B5EF4-FFF2-40B4-BE49-F238E27FC236}">
                <a16:creationId xmlns:a16="http://schemas.microsoft.com/office/drawing/2014/main" id="{A4B4EC4E-2567-4BDC-A972-F73139160DAD}"/>
              </a:ext>
            </a:extLst>
          </p:cNvPr>
          <p:cNvPicPr>
            <a:picLocks noChangeAspect="1"/>
          </p:cNvPicPr>
          <p:nvPr/>
        </p:nvPicPr>
        <p:blipFill>
          <a:blip r:embed="rId4"/>
          <a:stretch>
            <a:fillRect/>
          </a:stretch>
        </p:blipFill>
        <p:spPr>
          <a:xfrm>
            <a:off x="9584307" y="863486"/>
            <a:ext cx="1259735" cy="931859"/>
          </a:xfrm>
          <a:prstGeom prst="rect">
            <a:avLst/>
          </a:prstGeom>
        </p:spPr>
      </p:pic>
      <p:sp>
        <p:nvSpPr>
          <p:cNvPr id="14" name="Arrow: Right 13">
            <a:extLst>
              <a:ext uri="{FF2B5EF4-FFF2-40B4-BE49-F238E27FC236}">
                <a16:creationId xmlns:a16="http://schemas.microsoft.com/office/drawing/2014/main" id="{73676123-AAEC-4A9D-B56E-DB9461BB4325}"/>
              </a:ext>
            </a:extLst>
          </p:cNvPr>
          <p:cNvSpPr/>
          <p:nvPr/>
        </p:nvSpPr>
        <p:spPr>
          <a:xfrm rot="20760000">
            <a:off x="652259" y="2608167"/>
            <a:ext cx="372657" cy="376908"/>
          </a:xfrm>
          <a:prstGeom prst="rightArrow">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 name="Arrow: Right 14">
            <a:extLst>
              <a:ext uri="{FF2B5EF4-FFF2-40B4-BE49-F238E27FC236}">
                <a16:creationId xmlns:a16="http://schemas.microsoft.com/office/drawing/2014/main" id="{7EE38B63-AB6C-41F3-A45C-E2611A0B86BD}"/>
              </a:ext>
            </a:extLst>
          </p:cNvPr>
          <p:cNvSpPr/>
          <p:nvPr/>
        </p:nvSpPr>
        <p:spPr>
          <a:xfrm rot="20760000">
            <a:off x="5282520" y="3497933"/>
            <a:ext cx="256131" cy="297223"/>
          </a:xfrm>
          <a:prstGeom prst="rightArrow">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 name="Arrow: Right 15">
            <a:extLst>
              <a:ext uri="{FF2B5EF4-FFF2-40B4-BE49-F238E27FC236}">
                <a16:creationId xmlns:a16="http://schemas.microsoft.com/office/drawing/2014/main" id="{E534BE41-3D34-41DB-A66D-C346C976F22C}"/>
              </a:ext>
            </a:extLst>
          </p:cNvPr>
          <p:cNvSpPr/>
          <p:nvPr/>
        </p:nvSpPr>
        <p:spPr>
          <a:xfrm rot="20760000">
            <a:off x="7591966" y="3497933"/>
            <a:ext cx="256131" cy="297223"/>
          </a:xfrm>
          <a:prstGeom prst="rightArrow">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8" name="Arrow: Right 17">
            <a:extLst>
              <a:ext uri="{FF2B5EF4-FFF2-40B4-BE49-F238E27FC236}">
                <a16:creationId xmlns:a16="http://schemas.microsoft.com/office/drawing/2014/main" id="{22DAC3D3-B261-4035-8CC2-AC0103CBF4DD}"/>
              </a:ext>
            </a:extLst>
          </p:cNvPr>
          <p:cNvSpPr/>
          <p:nvPr/>
        </p:nvSpPr>
        <p:spPr>
          <a:xfrm rot="20760000">
            <a:off x="5305968" y="3873072"/>
            <a:ext cx="256131" cy="297223"/>
          </a:xfrm>
          <a:prstGeom prst="rightArrow">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9" name="Arrow: Right 18">
            <a:extLst>
              <a:ext uri="{FF2B5EF4-FFF2-40B4-BE49-F238E27FC236}">
                <a16:creationId xmlns:a16="http://schemas.microsoft.com/office/drawing/2014/main" id="{8AA4299D-05C9-4686-8349-8EC81C98C1CA}"/>
              </a:ext>
            </a:extLst>
          </p:cNvPr>
          <p:cNvSpPr/>
          <p:nvPr/>
        </p:nvSpPr>
        <p:spPr>
          <a:xfrm rot="20760000">
            <a:off x="8494642" y="3896518"/>
            <a:ext cx="256131" cy="297223"/>
          </a:xfrm>
          <a:prstGeom prst="rightArrow">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0" name="Arrow: Right 19">
            <a:extLst>
              <a:ext uri="{FF2B5EF4-FFF2-40B4-BE49-F238E27FC236}">
                <a16:creationId xmlns:a16="http://schemas.microsoft.com/office/drawing/2014/main" id="{C4573140-3AEA-40D0-B6D8-03752BEAB6D1}"/>
              </a:ext>
            </a:extLst>
          </p:cNvPr>
          <p:cNvSpPr/>
          <p:nvPr/>
        </p:nvSpPr>
        <p:spPr>
          <a:xfrm rot="20760000">
            <a:off x="5256500" y="2702480"/>
            <a:ext cx="256131" cy="297223"/>
          </a:xfrm>
          <a:prstGeom prst="rightArrow">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1" name="Arrow: Right 20">
            <a:extLst>
              <a:ext uri="{FF2B5EF4-FFF2-40B4-BE49-F238E27FC236}">
                <a16:creationId xmlns:a16="http://schemas.microsoft.com/office/drawing/2014/main" id="{ECC4D19E-747A-4526-8C67-897F3850E4F6}"/>
              </a:ext>
            </a:extLst>
          </p:cNvPr>
          <p:cNvSpPr/>
          <p:nvPr/>
        </p:nvSpPr>
        <p:spPr>
          <a:xfrm rot="20760000">
            <a:off x="7599400" y="2691328"/>
            <a:ext cx="256131" cy="297223"/>
          </a:xfrm>
          <a:prstGeom prst="rightArrow">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7936452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33;p33">
            <a:extLst>
              <a:ext uri="{FF2B5EF4-FFF2-40B4-BE49-F238E27FC236}">
                <a16:creationId xmlns:a16="http://schemas.microsoft.com/office/drawing/2014/main" id="{E7D08740-8045-4622-AD24-376B6A890D7F}"/>
              </a:ext>
            </a:extLst>
          </p:cNvPr>
          <p:cNvSpPr txBox="1">
            <a:spLocks/>
          </p:cNvSpPr>
          <p:nvPr/>
        </p:nvSpPr>
        <p:spPr>
          <a:xfrm>
            <a:off x="10866401" y="6470573"/>
            <a:ext cx="417079" cy="365125"/>
          </a:xfrm>
          <a:prstGeom prst="rect">
            <a:avLst/>
          </a:prstGeom>
          <a:no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200" b="1" i="0" u="none" strike="noStrike" kern="0" cap="none" spc="0" normalizeH="0" baseline="0" noProof="0" smtClean="0">
                <a:ln>
                  <a:noFill/>
                </a:ln>
                <a:solidFill>
                  <a:prstClr val="black"/>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25</a:t>
            </a:fld>
            <a:endParaRPr kumimoji="0" lang="en-US" sz="1200" b="1" i="0" u="none" strike="noStrike" kern="0" cap="none" spc="0" normalizeH="0" baseline="0" noProof="0" dirty="0">
              <a:ln>
                <a:noFill/>
              </a:ln>
              <a:solidFill>
                <a:prstClr val="black"/>
              </a:solidFill>
              <a:effectLst/>
              <a:uLnTx/>
              <a:uFillTx/>
              <a:latin typeface="Arial"/>
              <a:ea typeface="Arial"/>
              <a:cs typeface="Arial"/>
              <a:sym typeface="Arial"/>
            </a:endParaRPr>
          </a:p>
        </p:txBody>
      </p:sp>
      <p:pic>
        <p:nvPicPr>
          <p:cNvPr id="4" name="Picture 3">
            <a:extLst>
              <a:ext uri="{FF2B5EF4-FFF2-40B4-BE49-F238E27FC236}">
                <a16:creationId xmlns:a16="http://schemas.microsoft.com/office/drawing/2014/main" id="{C48B53CB-5AB8-459D-A7E8-870CA88E5A40}"/>
              </a:ext>
            </a:extLst>
          </p:cNvPr>
          <p:cNvPicPr>
            <a:picLocks noChangeAspect="1"/>
          </p:cNvPicPr>
          <p:nvPr/>
        </p:nvPicPr>
        <p:blipFill>
          <a:blip r:embed="rId2"/>
          <a:stretch>
            <a:fillRect/>
          </a:stretch>
        </p:blipFill>
        <p:spPr>
          <a:xfrm>
            <a:off x="4741738" y="97093"/>
            <a:ext cx="5430008" cy="828791"/>
          </a:xfrm>
          <a:prstGeom prst="rect">
            <a:avLst/>
          </a:prstGeom>
        </p:spPr>
      </p:pic>
      <p:pic>
        <p:nvPicPr>
          <p:cNvPr id="6" name="Picture 5">
            <a:extLst>
              <a:ext uri="{FF2B5EF4-FFF2-40B4-BE49-F238E27FC236}">
                <a16:creationId xmlns:a16="http://schemas.microsoft.com/office/drawing/2014/main" id="{2320CA95-0AE8-4850-94DD-D32CD9E4DEC4}"/>
              </a:ext>
            </a:extLst>
          </p:cNvPr>
          <p:cNvPicPr>
            <a:picLocks noChangeAspect="1"/>
          </p:cNvPicPr>
          <p:nvPr/>
        </p:nvPicPr>
        <p:blipFill>
          <a:blip r:embed="rId3"/>
          <a:stretch>
            <a:fillRect/>
          </a:stretch>
        </p:blipFill>
        <p:spPr>
          <a:xfrm>
            <a:off x="3706124" y="107228"/>
            <a:ext cx="781159" cy="847843"/>
          </a:xfrm>
          <a:prstGeom prst="rect">
            <a:avLst/>
          </a:prstGeom>
        </p:spPr>
      </p:pic>
      <p:sp>
        <p:nvSpPr>
          <p:cNvPr id="8" name="TextBox 7">
            <a:extLst>
              <a:ext uri="{FF2B5EF4-FFF2-40B4-BE49-F238E27FC236}">
                <a16:creationId xmlns:a16="http://schemas.microsoft.com/office/drawing/2014/main" id="{792C87F8-F9B3-4A7F-A887-262C67C364EB}"/>
              </a:ext>
            </a:extLst>
          </p:cNvPr>
          <p:cNvSpPr txBox="1"/>
          <p:nvPr/>
        </p:nvSpPr>
        <p:spPr>
          <a:xfrm>
            <a:off x="1527028" y="6015448"/>
            <a:ext cx="609399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https://www.kastle.com/city-by-city-views-of-americas-office-use/</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3" name="TextBox 2">
            <a:extLst>
              <a:ext uri="{FF2B5EF4-FFF2-40B4-BE49-F238E27FC236}">
                <a16:creationId xmlns:a16="http://schemas.microsoft.com/office/drawing/2014/main" id="{F744D39D-30A4-4BF2-8A99-5D8BB0C939D4}"/>
              </a:ext>
            </a:extLst>
          </p:cNvPr>
          <p:cNvSpPr txBox="1"/>
          <p:nvPr/>
        </p:nvSpPr>
        <p:spPr>
          <a:xfrm>
            <a:off x="945969" y="94278"/>
            <a:ext cx="2792585"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Office CRE: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The Other Metric</a:t>
            </a:r>
          </a:p>
        </p:txBody>
      </p:sp>
      <p:sp>
        <p:nvSpPr>
          <p:cNvPr id="13" name="Arrow: Right 12">
            <a:extLst>
              <a:ext uri="{FF2B5EF4-FFF2-40B4-BE49-F238E27FC236}">
                <a16:creationId xmlns:a16="http://schemas.microsoft.com/office/drawing/2014/main" id="{8A191C8D-9B17-499F-A2A1-BCF4E338C143}"/>
              </a:ext>
            </a:extLst>
          </p:cNvPr>
          <p:cNvSpPr/>
          <p:nvPr/>
        </p:nvSpPr>
        <p:spPr>
          <a:xfrm rot="840000" flipH="1">
            <a:off x="6382771" y="1357649"/>
            <a:ext cx="233749" cy="297117"/>
          </a:xfrm>
          <a:prstGeom prst="rightArrow">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pic>
        <p:nvPicPr>
          <p:cNvPr id="10" name="Picture 9">
            <a:extLst>
              <a:ext uri="{FF2B5EF4-FFF2-40B4-BE49-F238E27FC236}">
                <a16:creationId xmlns:a16="http://schemas.microsoft.com/office/drawing/2014/main" id="{27A375DA-A329-46FD-B4B3-2934FBFDC095}"/>
              </a:ext>
            </a:extLst>
          </p:cNvPr>
          <p:cNvPicPr>
            <a:picLocks noChangeAspect="1"/>
          </p:cNvPicPr>
          <p:nvPr/>
        </p:nvPicPr>
        <p:blipFill>
          <a:blip r:embed="rId5"/>
          <a:stretch>
            <a:fillRect/>
          </a:stretch>
        </p:blipFill>
        <p:spPr>
          <a:xfrm>
            <a:off x="137519" y="1148297"/>
            <a:ext cx="6157473" cy="4371278"/>
          </a:xfrm>
          <a:prstGeom prst="rect">
            <a:avLst/>
          </a:prstGeom>
        </p:spPr>
      </p:pic>
      <p:pic>
        <p:nvPicPr>
          <p:cNvPr id="15" name="Picture 14">
            <a:extLst>
              <a:ext uri="{FF2B5EF4-FFF2-40B4-BE49-F238E27FC236}">
                <a16:creationId xmlns:a16="http://schemas.microsoft.com/office/drawing/2014/main" id="{4D275BBE-CBBA-4AA5-B477-4BA97071DA90}"/>
              </a:ext>
            </a:extLst>
          </p:cNvPr>
          <p:cNvPicPr>
            <a:picLocks noChangeAspect="1"/>
          </p:cNvPicPr>
          <p:nvPr/>
        </p:nvPicPr>
        <p:blipFill>
          <a:blip r:embed="rId6"/>
          <a:stretch>
            <a:fillRect/>
          </a:stretch>
        </p:blipFill>
        <p:spPr>
          <a:xfrm>
            <a:off x="6303187" y="1870896"/>
            <a:ext cx="5709858" cy="3588240"/>
          </a:xfrm>
          <a:prstGeom prst="rect">
            <a:avLst/>
          </a:prstGeom>
        </p:spPr>
      </p:pic>
      <p:sp>
        <p:nvSpPr>
          <p:cNvPr id="17" name="Arrow: Right 16">
            <a:extLst>
              <a:ext uri="{FF2B5EF4-FFF2-40B4-BE49-F238E27FC236}">
                <a16:creationId xmlns:a16="http://schemas.microsoft.com/office/drawing/2014/main" id="{C8AE12BE-FF97-4811-845F-4A3599E2EFEC}"/>
              </a:ext>
            </a:extLst>
          </p:cNvPr>
          <p:cNvSpPr/>
          <p:nvPr/>
        </p:nvSpPr>
        <p:spPr>
          <a:xfrm rot="20760000">
            <a:off x="567755" y="2813314"/>
            <a:ext cx="219922" cy="333887"/>
          </a:xfrm>
          <a:prstGeom prst="rightArrow">
            <a:avLst/>
          </a:prstGeom>
          <a:solidFill>
            <a:srgbClr val="FFFF00"/>
          </a:solidFill>
          <a:ln w="38100">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19429043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A78BCA-DCC3-4AD4-B88E-1B29B06D5B0C}"/>
              </a:ext>
            </a:extLst>
          </p:cNvPr>
          <p:cNvSpPr txBox="1"/>
          <p:nvPr/>
        </p:nvSpPr>
        <p:spPr>
          <a:xfrm>
            <a:off x="2803279" y="5923476"/>
            <a:ext cx="8736623"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https://www.challengergray.com/blog/january-2021-job-cuts-report-cuts-rise-slightly-to-79552/</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cxnSp>
        <p:nvCxnSpPr>
          <p:cNvPr id="3" name="Straight Connector 2">
            <a:extLst>
              <a:ext uri="{FF2B5EF4-FFF2-40B4-BE49-F238E27FC236}">
                <a16:creationId xmlns:a16="http://schemas.microsoft.com/office/drawing/2014/main" id="{9E7E531F-453F-4ECC-BCF4-5395E745AA5D}"/>
              </a:ext>
            </a:extLst>
          </p:cNvPr>
          <p:cNvCxnSpPr>
            <a:cxnSpLocks/>
          </p:cNvCxnSpPr>
          <p:nvPr/>
        </p:nvCxnSpPr>
        <p:spPr>
          <a:xfrm>
            <a:off x="0" y="667313"/>
            <a:ext cx="12192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DCECC24-EC4A-4598-B013-2CF151FCC552}"/>
              </a:ext>
            </a:extLst>
          </p:cNvPr>
          <p:cNvSpPr txBox="1"/>
          <p:nvPr/>
        </p:nvSpPr>
        <p:spPr>
          <a:xfrm>
            <a:off x="814710" y="146112"/>
            <a:ext cx="1137729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Final thought on “Returning to Work:”  </a:t>
            </a:r>
            <a:r>
              <a:rPr kumimoji="0" lang="en-US" sz="2400" b="1"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rPr>
              <a:t>Who is cutting Jobs? </a:t>
            </a:r>
            <a:endParaRPr kumimoji="0" lang="en-US" sz="2400" b="1" i="0" u="none" strike="noStrike" kern="1200" cap="none" spc="0" normalizeH="0" baseline="0" noProof="0" dirty="0">
              <a:ln>
                <a:noFill/>
              </a:ln>
              <a:solidFill>
                <a:srgbClr val="C21F26"/>
              </a:solidFill>
              <a:effectLst/>
              <a:highlight>
                <a:srgbClr val="FFFF00"/>
              </a:highligh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0045F12D-E057-4AAB-B0D7-3BB5893C8510}"/>
              </a:ext>
            </a:extLst>
          </p:cNvPr>
          <p:cNvPicPr>
            <a:picLocks noChangeAspect="1"/>
          </p:cNvPicPr>
          <p:nvPr/>
        </p:nvPicPr>
        <p:blipFill>
          <a:blip r:embed="rId3"/>
          <a:stretch>
            <a:fillRect/>
          </a:stretch>
        </p:blipFill>
        <p:spPr>
          <a:xfrm>
            <a:off x="327149" y="876398"/>
            <a:ext cx="6573554" cy="4745451"/>
          </a:xfrm>
          <a:prstGeom prst="rect">
            <a:avLst/>
          </a:prstGeom>
        </p:spPr>
      </p:pic>
      <p:sp>
        <p:nvSpPr>
          <p:cNvPr id="6" name="TextBox 5">
            <a:extLst>
              <a:ext uri="{FF2B5EF4-FFF2-40B4-BE49-F238E27FC236}">
                <a16:creationId xmlns:a16="http://schemas.microsoft.com/office/drawing/2014/main" id="{C854EDB9-E527-4504-BE29-B098E54A7F9B}"/>
              </a:ext>
            </a:extLst>
          </p:cNvPr>
          <p:cNvSpPr txBox="1"/>
          <p:nvPr/>
        </p:nvSpPr>
        <p:spPr>
          <a:xfrm>
            <a:off x="7303477" y="1909982"/>
            <a:ext cx="4396154"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all" spc="0" normalizeH="0" baseline="0" noProof="0" dirty="0">
                <a:ln>
                  <a:noFill/>
                </a:ln>
                <a:solidFill>
                  <a:srgbClr val="585858"/>
                </a:solidFill>
                <a:effectLst/>
                <a:uLnTx/>
                <a:uFillTx/>
                <a:latin typeface="davis-sans"/>
                <a:ea typeface="+mn-ea"/>
                <a:cs typeface="+mn-cs"/>
              </a:rPr>
              <a:t>WHY ARE COMPANIES CUTTING?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02020"/>
                </a:solidFill>
                <a:effectLst/>
                <a:uLnTx/>
                <a:uFillTx/>
                <a:latin typeface="davis-sans"/>
                <a:ea typeface="+mn-ea"/>
                <a:cs typeface="+mn-cs"/>
              </a:rPr>
              <a:t>The leading reason for job cut announcements in January was demand downturn, followed by restructuring. </a:t>
            </a:r>
            <a:r>
              <a:rPr kumimoji="0" lang="en-US" sz="1600" b="1" i="0" u="none" strike="noStrike" kern="1200" cap="none" spc="0" normalizeH="0" baseline="0" noProof="0" dirty="0">
                <a:ln>
                  <a:noFill/>
                </a:ln>
                <a:solidFill>
                  <a:srgbClr val="C00000"/>
                </a:solidFill>
                <a:effectLst/>
                <a:uLnTx/>
                <a:uFillTx/>
                <a:latin typeface="davis-sans"/>
                <a:ea typeface="+mn-ea"/>
                <a:cs typeface="+mn-cs"/>
              </a:rPr>
              <a:t>Market conditions accounted for 15,056 cuts in January. </a:t>
            </a:r>
            <a:r>
              <a:rPr kumimoji="0" lang="en-US" sz="1600" b="0" i="0" u="none" strike="noStrike" kern="1200" cap="none" spc="0" normalizeH="0" baseline="0" noProof="0" dirty="0">
                <a:ln>
                  <a:noFill/>
                </a:ln>
                <a:solidFill>
                  <a:srgbClr val="202020"/>
                </a:solidFill>
                <a:effectLst/>
                <a:highlight>
                  <a:srgbClr val="FFFF00"/>
                </a:highlight>
                <a:uLnTx/>
                <a:uFillTx/>
                <a:latin typeface="davis-sans"/>
                <a:ea typeface="+mn-ea"/>
                <a:cs typeface="+mn-cs"/>
              </a:rPr>
              <a:t>COVID-19 was cited for 4,620 job cuts in January</a:t>
            </a:r>
            <a:r>
              <a:rPr kumimoji="0" lang="en-US" sz="1600" b="0" i="0" u="none" strike="noStrike" kern="1200" cap="none" spc="0" normalizeH="0" baseline="0" noProof="0" dirty="0">
                <a:ln>
                  <a:noFill/>
                </a:ln>
                <a:solidFill>
                  <a:srgbClr val="202020"/>
                </a:solidFill>
                <a:effectLst/>
                <a:uLnTx/>
                <a:uFillTx/>
                <a:latin typeface="davis-sans"/>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D4D39DAC-17E0-4AF7-8B38-E644D5FFE055}"/>
              </a:ext>
            </a:extLst>
          </p:cNvPr>
          <p:cNvPicPr>
            <a:picLocks noChangeAspect="1"/>
          </p:cNvPicPr>
          <p:nvPr/>
        </p:nvPicPr>
        <p:blipFill>
          <a:blip r:embed="rId4"/>
          <a:stretch>
            <a:fillRect/>
          </a:stretch>
        </p:blipFill>
        <p:spPr>
          <a:xfrm>
            <a:off x="7316095" y="3530238"/>
            <a:ext cx="4533815" cy="2095960"/>
          </a:xfrm>
          <a:prstGeom prst="rect">
            <a:avLst/>
          </a:prstGeom>
        </p:spPr>
      </p:pic>
      <p:sp>
        <p:nvSpPr>
          <p:cNvPr id="8" name="Arrow: Right 7">
            <a:extLst>
              <a:ext uri="{FF2B5EF4-FFF2-40B4-BE49-F238E27FC236}">
                <a16:creationId xmlns:a16="http://schemas.microsoft.com/office/drawing/2014/main" id="{5489CEC5-41C0-451D-83DA-8A558DBA15BD}"/>
              </a:ext>
            </a:extLst>
          </p:cNvPr>
          <p:cNvSpPr/>
          <p:nvPr/>
        </p:nvSpPr>
        <p:spPr>
          <a:xfrm rot="20760000">
            <a:off x="7111319" y="3965977"/>
            <a:ext cx="256131" cy="297223"/>
          </a:xfrm>
          <a:prstGeom prst="rightArrow">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 name="Arrow: Right 8">
            <a:extLst>
              <a:ext uri="{FF2B5EF4-FFF2-40B4-BE49-F238E27FC236}">
                <a16:creationId xmlns:a16="http://schemas.microsoft.com/office/drawing/2014/main" id="{5AE5A3A0-0959-4F0A-A2E9-9F788237433D}"/>
              </a:ext>
            </a:extLst>
          </p:cNvPr>
          <p:cNvSpPr/>
          <p:nvPr/>
        </p:nvSpPr>
        <p:spPr>
          <a:xfrm rot="20760000">
            <a:off x="7111319" y="4786592"/>
            <a:ext cx="256131" cy="297223"/>
          </a:xfrm>
          <a:prstGeom prst="rightArrow">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 name="Google Shape;233;p33">
            <a:extLst>
              <a:ext uri="{FF2B5EF4-FFF2-40B4-BE49-F238E27FC236}">
                <a16:creationId xmlns:a16="http://schemas.microsoft.com/office/drawing/2014/main" id="{968CBC4A-B3AF-4D98-B3F0-45938285CE8B}"/>
              </a:ext>
            </a:extLst>
          </p:cNvPr>
          <p:cNvSpPr txBox="1">
            <a:spLocks/>
          </p:cNvSpPr>
          <p:nvPr/>
        </p:nvSpPr>
        <p:spPr>
          <a:xfrm>
            <a:off x="10866401" y="6470573"/>
            <a:ext cx="417079" cy="365125"/>
          </a:xfrm>
          <a:prstGeom prst="rect">
            <a:avLst/>
          </a:prstGeom>
          <a:no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200" b="1" i="0" u="none" strike="noStrike" kern="0" cap="none" spc="0" normalizeH="0" baseline="0" noProof="0" smtClean="0">
                <a:ln>
                  <a:noFill/>
                </a:ln>
                <a:solidFill>
                  <a:prstClr val="black"/>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26</a:t>
            </a:fld>
            <a:endParaRPr kumimoji="0" lang="en-US" sz="1200" b="1" i="0" u="none" strike="noStrike" kern="0" cap="none" spc="0" normalizeH="0" baseline="0" noProof="0" dirty="0">
              <a:ln>
                <a:noFill/>
              </a:ln>
              <a:solidFill>
                <a:prstClr val="black"/>
              </a:solidFill>
              <a:effectLst/>
              <a:uLnTx/>
              <a:uFillTx/>
              <a:latin typeface="Arial"/>
              <a:ea typeface="Arial"/>
              <a:cs typeface="Arial"/>
              <a:sym typeface="Arial"/>
            </a:endParaRPr>
          </a:p>
        </p:txBody>
      </p:sp>
    </p:spTree>
    <p:extLst>
      <p:ext uri="{BB962C8B-B14F-4D97-AF65-F5344CB8AC3E}">
        <p14:creationId xmlns:p14="http://schemas.microsoft.com/office/powerpoint/2010/main" val="36390190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F3F4341-5CFE-49FA-B65D-1D2A8EEF3E00}"/>
              </a:ext>
            </a:extLst>
          </p:cNvPr>
          <p:cNvSpPr txBox="1"/>
          <p:nvPr/>
        </p:nvSpPr>
        <p:spPr>
          <a:xfrm>
            <a:off x="935315" y="308759"/>
            <a:ext cx="1030523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a:ea typeface="+mn-ea"/>
                <a:cs typeface="+mn-cs"/>
              </a:rPr>
              <a:t>CRE Credit Metrics – LTSS, CMBS DQT, Bank Failures/TX Ratio  </a:t>
            </a:r>
            <a:r>
              <a:rPr kumimoji="0" lang="en-US" sz="2400" b="1" i="0" u="none" strike="noStrike" kern="1200" cap="none" spc="0" normalizeH="0" baseline="0" noProof="0" dirty="0">
                <a:ln>
                  <a:noFill/>
                </a:ln>
                <a:solidFill>
                  <a:srgbClr val="000000"/>
                </a:solidFill>
                <a:effectLst/>
                <a:highlight>
                  <a:srgbClr val="FFFF00"/>
                </a:highlight>
                <a:uLnTx/>
                <a:uFillTx/>
                <a:latin typeface="Arial" panose="020B0604020202020204"/>
                <a:ea typeface="+mn-ea"/>
                <a:cs typeface="+mn-cs"/>
              </a:rPr>
              <a:t> </a:t>
            </a:r>
          </a:p>
        </p:txBody>
      </p:sp>
      <p:cxnSp>
        <p:nvCxnSpPr>
          <p:cNvPr id="12" name="Google Shape;276;p39">
            <a:extLst>
              <a:ext uri="{FF2B5EF4-FFF2-40B4-BE49-F238E27FC236}">
                <a16:creationId xmlns:a16="http://schemas.microsoft.com/office/drawing/2014/main" id="{91A09289-1826-4FD1-AA2A-9BDBB97CCEC2}"/>
              </a:ext>
            </a:extLst>
          </p:cNvPr>
          <p:cNvCxnSpPr>
            <a:cxnSpLocks/>
          </p:cNvCxnSpPr>
          <p:nvPr/>
        </p:nvCxnSpPr>
        <p:spPr>
          <a:xfrm flipV="1">
            <a:off x="0" y="820926"/>
            <a:ext cx="12192000" cy="17896"/>
          </a:xfrm>
          <a:prstGeom prst="straightConnector1">
            <a:avLst/>
          </a:prstGeom>
          <a:noFill/>
          <a:ln w="57150" cap="flat" cmpd="sng">
            <a:solidFill>
              <a:schemeClr val="dk1"/>
            </a:solidFill>
            <a:prstDash val="solid"/>
            <a:round/>
            <a:headEnd type="none" w="sm" len="sm"/>
            <a:tailEnd type="none" w="sm" len="sm"/>
          </a:ln>
        </p:spPr>
      </p:cxnSp>
      <p:sp>
        <p:nvSpPr>
          <p:cNvPr id="14" name="Google Shape;269;p39">
            <a:extLst>
              <a:ext uri="{FF2B5EF4-FFF2-40B4-BE49-F238E27FC236}">
                <a16:creationId xmlns:a16="http://schemas.microsoft.com/office/drawing/2014/main" id="{05EFE281-609E-4255-B7AA-A900BFE44B74}"/>
              </a:ext>
            </a:extLst>
          </p:cNvPr>
          <p:cNvSpPr txBox="1"/>
          <p:nvPr/>
        </p:nvSpPr>
        <p:spPr>
          <a:xfrm>
            <a:off x="10948668" y="6454031"/>
            <a:ext cx="359942" cy="392818"/>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1"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sz="1200" b="1" i="0" u="none" strike="noStrike" kern="1200" cap="none" spc="0" normalizeH="0" baseline="0" noProof="0" dirty="0">
              <a:ln>
                <a:noFill/>
              </a:ln>
              <a:solidFill>
                <a:srgbClr val="000000"/>
              </a:solidFill>
              <a:effectLst/>
              <a:uLnTx/>
              <a:uFillTx/>
              <a:latin typeface="Arial"/>
              <a:ea typeface="Arial"/>
              <a:cs typeface="Arial"/>
              <a:sym typeface="Arial"/>
            </a:endParaRPr>
          </a:p>
        </p:txBody>
      </p:sp>
      <p:pic>
        <p:nvPicPr>
          <p:cNvPr id="5" name="Picture 4">
            <a:extLst>
              <a:ext uri="{FF2B5EF4-FFF2-40B4-BE49-F238E27FC236}">
                <a16:creationId xmlns:a16="http://schemas.microsoft.com/office/drawing/2014/main" id="{EECECCFA-F7B9-4FE2-A0EB-4D5278BA0FDE}"/>
              </a:ext>
            </a:extLst>
          </p:cNvPr>
          <p:cNvPicPr>
            <a:picLocks noChangeAspect="1"/>
          </p:cNvPicPr>
          <p:nvPr/>
        </p:nvPicPr>
        <p:blipFill>
          <a:blip r:embed="rId2"/>
          <a:stretch>
            <a:fillRect/>
          </a:stretch>
        </p:blipFill>
        <p:spPr>
          <a:xfrm>
            <a:off x="5091429" y="1211969"/>
            <a:ext cx="1676634" cy="800212"/>
          </a:xfrm>
          <a:prstGeom prst="rect">
            <a:avLst/>
          </a:prstGeom>
        </p:spPr>
      </p:pic>
      <p:pic>
        <p:nvPicPr>
          <p:cNvPr id="9" name="Picture 8">
            <a:extLst>
              <a:ext uri="{FF2B5EF4-FFF2-40B4-BE49-F238E27FC236}">
                <a16:creationId xmlns:a16="http://schemas.microsoft.com/office/drawing/2014/main" id="{DD3B836A-D923-4CB0-8AEE-F3D3329137A4}"/>
              </a:ext>
            </a:extLst>
          </p:cNvPr>
          <p:cNvPicPr>
            <a:picLocks noChangeAspect="1"/>
          </p:cNvPicPr>
          <p:nvPr/>
        </p:nvPicPr>
        <p:blipFill>
          <a:blip r:embed="rId3"/>
          <a:stretch>
            <a:fillRect/>
          </a:stretch>
        </p:blipFill>
        <p:spPr>
          <a:xfrm>
            <a:off x="699779" y="2073126"/>
            <a:ext cx="4667867" cy="2018537"/>
          </a:xfrm>
          <a:prstGeom prst="rect">
            <a:avLst/>
          </a:prstGeom>
        </p:spPr>
      </p:pic>
      <p:sp>
        <p:nvSpPr>
          <p:cNvPr id="15" name="Arrow: Right 14">
            <a:extLst>
              <a:ext uri="{FF2B5EF4-FFF2-40B4-BE49-F238E27FC236}">
                <a16:creationId xmlns:a16="http://schemas.microsoft.com/office/drawing/2014/main" id="{E93B0DA9-E555-45BE-9F24-8EA5606D7288}"/>
              </a:ext>
            </a:extLst>
          </p:cNvPr>
          <p:cNvSpPr/>
          <p:nvPr/>
        </p:nvSpPr>
        <p:spPr>
          <a:xfrm rot="20760000">
            <a:off x="489612" y="2852475"/>
            <a:ext cx="219922" cy="333887"/>
          </a:xfrm>
          <a:prstGeom prst="rightArrow">
            <a:avLst/>
          </a:prstGeom>
          <a:solidFill>
            <a:srgbClr val="FFFF00"/>
          </a:solidFill>
          <a:ln w="38100">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 name="Arrow: Right 15">
            <a:extLst>
              <a:ext uri="{FF2B5EF4-FFF2-40B4-BE49-F238E27FC236}">
                <a16:creationId xmlns:a16="http://schemas.microsoft.com/office/drawing/2014/main" id="{65F10684-F02E-49D5-A0C8-C2D20191F017}"/>
              </a:ext>
            </a:extLst>
          </p:cNvPr>
          <p:cNvSpPr/>
          <p:nvPr/>
        </p:nvSpPr>
        <p:spPr>
          <a:xfrm rot="840000" flipH="1">
            <a:off x="5215991" y="2876226"/>
            <a:ext cx="219922" cy="333887"/>
          </a:xfrm>
          <a:prstGeom prst="rightArrow">
            <a:avLst/>
          </a:prstGeom>
          <a:solidFill>
            <a:srgbClr val="FFFF00"/>
          </a:solidFill>
          <a:ln w="38100">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 name="TextBox 12">
            <a:extLst>
              <a:ext uri="{FF2B5EF4-FFF2-40B4-BE49-F238E27FC236}">
                <a16:creationId xmlns:a16="http://schemas.microsoft.com/office/drawing/2014/main" id="{0C9A5740-6A31-4F07-AFED-9D471F460C7B}"/>
              </a:ext>
            </a:extLst>
          </p:cNvPr>
          <p:cNvSpPr txBox="1"/>
          <p:nvPr/>
        </p:nvSpPr>
        <p:spPr>
          <a:xfrm>
            <a:off x="665019" y="4310743"/>
            <a:ext cx="4678877"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The number of loans newly transferred to special servicing was about the same as November. A total of 60 loans were sent to special servicers in December in comparison to 61 the month before. </a:t>
            </a:r>
            <a:r>
              <a:rPr kumimoji="0" lang="en-US" sz="14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Together, these loans hold an outstanding balance of $1.26 billion</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About </a:t>
            </a:r>
            <a:r>
              <a:rPr kumimoji="0" lang="en-US" sz="1400" b="1" i="0" u="none" strike="noStrike" kern="1200" cap="none" spc="0" normalizeH="0" baseline="0" noProof="0" dirty="0">
                <a:ln>
                  <a:noFill/>
                </a:ln>
                <a:solidFill>
                  <a:srgbClr val="C00000"/>
                </a:solidFill>
                <a:effectLst/>
                <a:uLnTx/>
                <a:uFillTx/>
                <a:latin typeface="Calibri" panose="020F0502020204030204"/>
                <a:ea typeface="+mn-ea"/>
                <a:cs typeface="+mn-cs"/>
              </a:rPr>
              <a:t>42%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of the new specially serviced loan balance was </a:t>
            </a:r>
            <a:r>
              <a:rPr kumimoji="0" lang="en-US" sz="1400" b="1" i="0" u="none" strike="noStrike" kern="1200" cap="none" spc="0" normalizeH="0" baseline="0" noProof="0" dirty="0">
                <a:ln>
                  <a:noFill/>
                </a:ln>
                <a:solidFill>
                  <a:srgbClr val="C00000"/>
                </a:solidFill>
                <a:effectLst/>
                <a:uLnTx/>
                <a:uFillTx/>
                <a:latin typeface="Calibri" panose="020F0502020204030204"/>
                <a:ea typeface="+mn-ea"/>
                <a:cs typeface="+mn-cs"/>
              </a:rPr>
              <a:t>attributed to retail CMBS loans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followed by </a:t>
            </a:r>
            <a:r>
              <a:rPr kumimoji="0" lang="en-US" sz="1400" b="1" i="0" u="none" strike="noStrike" kern="1200" cap="none" spc="0" normalizeH="0" baseline="0" noProof="0" dirty="0">
                <a:ln>
                  <a:noFill/>
                </a:ln>
                <a:solidFill>
                  <a:srgbClr val="C00000"/>
                </a:solidFill>
                <a:effectLst/>
                <a:uLnTx/>
                <a:uFillTx/>
                <a:latin typeface="Calibri" panose="020F0502020204030204"/>
                <a:ea typeface="+mn-ea"/>
                <a:cs typeface="+mn-cs"/>
              </a:rPr>
              <a:t>lodging CMBS loans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which accounted for about </a:t>
            </a:r>
            <a:r>
              <a:rPr kumimoji="0" lang="en-US" sz="1400" b="1" i="0" u="none" strike="noStrike" kern="1200" cap="none" spc="0" normalizeH="0" baseline="0" noProof="0" dirty="0">
                <a:ln>
                  <a:noFill/>
                </a:ln>
                <a:solidFill>
                  <a:srgbClr val="C00000"/>
                </a:solidFill>
                <a:effectLst/>
                <a:uLnTx/>
                <a:uFillTx/>
                <a:latin typeface="Calibri" panose="020F0502020204030204"/>
                <a:ea typeface="+mn-ea"/>
                <a:cs typeface="+mn-cs"/>
              </a:rPr>
              <a:t>28%. </a:t>
            </a:r>
          </a:p>
        </p:txBody>
      </p:sp>
      <p:sp>
        <p:nvSpPr>
          <p:cNvPr id="17" name="TextBox 16">
            <a:extLst>
              <a:ext uri="{FF2B5EF4-FFF2-40B4-BE49-F238E27FC236}">
                <a16:creationId xmlns:a16="http://schemas.microsoft.com/office/drawing/2014/main" id="{0C606F1A-D74D-4E36-8B51-5200E293E68A}"/>
              </a:ext>
            </a:extLst>
          </p:cNvPr>
          <p:cNvSpPr txBox="1"/>
          <p:nvPr/>
        </p:nvSpPr>
        <p:spPr>
          <a:xfrm>
            <a:off x="1389413" y="1615044"/>
            <a:ext cx="3087584" cy="3681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LTSS</a:t>
            </a:r>
          </a:p>
        </p:txBody>
      </p:sp>
      <p:pic>
        <p:nvPicPr>
          <p:cNvPr id="19" name="Picture 18">
            <a:extLst>
              <a:ext uri="{FF2B5EF4-FFF2-40B4-BE49-F238E27FC236}">
                <a16:creationId xmlns:a16="http://schemas.microsoft.com/office/drawing/2014/main" id="{6088ADFE-06E4-480E-A869-51067C782AC8}"/>
              </a:ext>
            </a:extLst>
          </p:cNvPr>
          <p:cNvPicPr>
            <a:picLocks noChangeAspect="1"/>
          </p:cNvPicPr>
          <p:nvPr/>
        </p:nvPicPr>
        <p:blipFill>
          <a:blip r:embed="rId4"/>
          <a:stretch>
            <a:fillRect/>
          </a:stretch>
        </p:blipFill>
        <p:spPr>
          <a:xfrm>
            <a:off x="6953313" y="2103795"/>
            <a:ext cx="4351754" cy="2064444"/>
          </a:xfrm>
          <a:prstGeom prst="rect">
            <a:avLst/>
          </a:prstGeom>
        </p:spPr>
      </p:pic>
      <p:sp>
        <p:nvSpPr>
          <p:cNvPr id="20" name="Arrow: Right 19">
            <a:extLst>
              <a:ext uri="{FF2B5EF4-FFF2-40B4-BE49-F238E27FC236}">
                <a16:creationId xmlns:a16="http://schemas.microsoft.com/office/drawing/2014/main" id="{E9FFEB4B-ECFE-4461-894B-C2F2B2D2E074}"/>
              </a:ext>
            </a:extLst>
          </p:cNvPr>
          <p:cNvSpPr/>
          <p:nvPr/>
        </p:nvSpPr>
        <p:spPr>
          <a:xfrm rot="20760000">
            <a:off x="6805306" y="2874247"/>
            <a:ext cx="219922" cy="333887"/>
          </a:xfrm>
          <a:prstGeom prst="rightArrow">
            <a:avLst/>
          </a:prstGeom>
          <a:solidFill>
            <a:srgbClr val="FFFF00"/>
          </a:solidFill>
          <a:ln w="38100">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1" name="Arrow: Right 20">
            <a:extLst>
              <a:ext uri="{FF2B5EF4-FFF2-40B4-BE49-F238E27FC236}">
                <a16:creationId xmlns:a16="http://schemas.microsoft.com/office/drawing/2014/main" id="{0BF3F0BF-E035-4350-9072-5C374BE51FA8}"/>
              </a:ext>
            </a:extLst>
          </p:cNvPr>
          <p:cNvSpPr/>
          <p:nvPr/>
        </p:nvSpPr>
        <p:spPr>
          <a:xfrm rot="20760000">
            <a:off x="6769679" y="2589239"/>
            <a:ext cx="219922" cy="333887"/>
          </a:xfrm>
          <a:prstGeom prst="rightArrow">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2" name="Arrow: Right 21">
            <a:extLst>
              <a:ext uri="{FF2B5EF4-FFF2-40B4-BE49-F238E27FC236}">
                <a16:creationId xmlns:a16="http://schemas.microsoft.com/office/drawing/2014/main" id="{8DAE57B8-02A6-4354-AA00-6C37CBBDB4B9}"/>
              </a:ext>
            </a:extLst>
          </p:cNvPr>
          <p:cNvSpPr/>
          <p:nvPr/>
        </p:nvSpPr>
        <p:spPr>
          <a:xfrm rot="840000" flipH="1">
            <a:off x="11222926" y="2850496"/>
            <a:ext cx="219922" cy="333887"/>
          </a:xfrm>
          <a:prstGeom prst="rightArrow">
            <a:avLst/>
          </a:prstGeom>
          <a:solidFill>
            <a:srgbClr val="FFFF00"/>
          </a:solidFill>
          <a:ln w="38100">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3" name="TextBox 22">
            <a:extLst>
              <a:ext uri="{FF2B5EF4-FFF2-40B4-BE49-F238E27FC236}">
                <a16:creationId xmlns:a16="http://schemas.microsoft.com/office/drawing/2014/main" id="{12A46837-2594-4456-9246-8ABCB9E95C21}"/>
              </a:ext>
            </a:extLst>
          </p:cNvPr>
          <p:cNvSpPr txBox="1"/>
          <p:nvPr/>
        </p:nvSpPr>
        <p:spPr>
          <a:xfrm>
            <a:off x="6645838" y="4215450"/>
            <a:ext cx="5233060" cy="18466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Trepp</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CMBS Delinquency Rate in December was 7.81%,</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 decline of 36 basis points from the November number.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Calibri" panose="020F0502020204030204"/>
                <a:ea typeface="+mn-ea"/>
                <a:cs typeface="+mn-cs"/>
              </a:rPr>
              <a:t>Hotel loans continued to be the worst-performing segment</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with the overall delinquency rate for that property sector climbing for the second straight month.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In terms of </a:t>
            </a:r>
            <a:r>
              <a:rPr kumimoji="0" lang="en-US" sz="1400" b="1" i="0" u="none" strike="noStrike" kern="1200" cap="none" spc="0" normalizeH="0" baseline="0" noProof="0" dirty="0">
                <a:ln>
                  <a:noFill/>
                </a:ln>
                <a:solidFill>
                  <a:srgbClr val="C00000"/>
                </a:solidFill>
                <a:effectLst/>
                <a:uLnTx/>
                <a:uFillTx/>
                <a:latin typeface="Calibri" panose="020F0502020204030204"/>
                <a:ea typeface="+mn-ea"/>
                <a:cs typeface="+mn-cs"/>
              </a:rPr>
              <a:t>loans in grace period, 2.77%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of loans by balance missed the December payment </a:t>
            </a:r>
          </a:p>
        </p:txBody>
      </p:sp>
      <p:sp>
        <p:nvSpPr>
          <p:cNvPr id="18" name="Arrow: Right 17">
            <a:extLst>
              <a:ext uri="{FF2B5EF4-FFF2-40B4-BE49-F238E27FC236}">
                <a16:creationId xmlns:a16="http://schemas.microsoft.com/office/drawing/2014/main" id="{0719B450-DF0D-437B-901C-C98DE62B046C}"/>
              </a:ext>
            </a:extLst>
          </p:cNvPr>
          <p:cNvSpPr/>
          <p:nvPr/>
        </p:nvSpPr>
        <p:spPr>
          <a:xfrm rot="840000" flipH="1">
            <a:off x="5000401" y="5403835"/>
            <a:ext cx="219922" cy="333887"/>
          </a:xfrm>
          <a:prstGeom prst="rightArrow">
            <a:avLst/>
          </a:prstGeom>
          <a:solidFill>
            <a:srgbClr val="FFFF00"/>
          </a:solidFill>
          <a:ln w="38100">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4" name="Arrow: Right 23">
            <a:extLst>
              <a:ext uri="{FF2B5EF4-FFF2-40B4-BE49-F238E27FC236}">
                <a16:creationId xmlns:a16="http://schemas.microsoft.com/office/drawing/2014/main" id="{C1D447E6-E359-45FE-90CB-570B8736A879}"/>
              </a:ext>
            </a:extLst>
          </p:cNvPr>
          <p:cNvSpPr/>
          <p:nvPr/>
        </p:nvSpPr>
        <p:spPr>
          <a:xfrm rot="840000" flipH="1">
            <a:off x="9334652" y="5734943"/>
            <a:ext cx="219922" cy="333887"/>
          </a:xfrm>
          <a:prstGeom prst="rightArrow">
            <a:avLst/>
          </a:prstGeom>
          <a:solidFill>
            <a:srgbClr val="FFFF00"/>
          </a:solidFill>
          <a:ln w="38100">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5" name="Arrow: Right 24">
            <a:extLst>
              <a:ext uri="{FF2B5EF4-FFF2-40B4-BE49-F238E27FC236}">
                <a16:creationId xmlns:a16="http://schemas.microsoft.com/office/drawing/2014/main" id="{AAFF3F14-F119-49FB-86FB-1463C53D18CE}"/>
              </a:ext>
            </a:extLst>
          </p:cNvPr>
          <p:cNvSpPr/>
          <p:nvPr/>
        </p:nvSpPr>
        <p:spPr>
          <a:xfrm rot="20760000">
            <a:off x="487826" y="2540916"/>
            <a:ext cx="219922" cy="333887"/>
          </a:xfrm>
          <a:prstGeom prst="rightArrow">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39194955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B1D0C5-156A-4814-A28D-6172AA03A5B6}"/>
              </a:ext>
            </a:extLst>
          </p:cNvPr>
          <p:cNvPicPr>
            <a:picLocks noChangeAspect="1"/>
          </p:cNvPicPr>
          <p:nvPr/>
        </p:nvPicPr>
        <p:blipFill>
          <a:blip r:embed="rId2"/>
          <a:stretch>
            <a:fillRect/>
          </a:stretch>
        </p:blipFill>
        <p:spPr>
          <a:xfrm>
            <a:off x="926460" y="201881"/>
            <a:ext cx="10324118" cy="5690249"/>
          </a:xfrm>
          <a:prstGeom prst="rect">
            <a:avLst/>
          </a:prstGeom>
        </p:spPr>
      </p:pic>
      <p:sp>
        <p:nvSpPr>
          <p:cNvPr id="4" name="Google Shape;233;p33">
            <a:extLst>
              <a:ext uri="{FF2B5EF4-FFF2-40B4-BE49-F238E27FC236}">
                <a16:creationId xmlns:a16="http://schemas.microsoft.com/office/drawing/2014/main" id="{0A4CA6CA-B818-4396-8D2F-D322DC6ED4AF}"/>
              </a:ext>
            </a:extLst>
          </p:cNvPr>
          <p:cNvSpPr txBox="1">
            <a:spLocks/>
          </p:cNvSpPr>
          <p:nvPr/>
        </p:nvSpPr>
        <p:spPr>
          <a:xfrm>
            <a:off x="10892233" y="6427087"/>
            <a:ext cx="407400" cy="408611"/>
          </a:xfrm>
          <a:prstGeom prst="rect">
            <a:avLst/>
          </a:prstGeom>
          <a:no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200" b="1" i="0" u="none" strike="noStrike" kern="0" cap="none" spc="0" normalizeH="0" baseline="0" noProof="0" smtClean="0">
                <a:ln>
                  <a:noFill/>
                </a:ln>
                <a:solidFill>
                  <a:prstClr val="black"/>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28</a:t>
            </a:fld>
            <a:endParaRPr kumimoji="0" lang="en-US" sz="1200" b="1"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8" name="TextBox 7">
            <a:extLst>
              <a:ext uri="{FF2B5EF4-FFF2-40B4-BE49-F238E27FC236}">
                <a16:creationId xmlns:a16="http://schemas.microsoft.com/office/drawing/2014/main" id="{11646827-54AE-4E77-9782-AE3BE22131F9}"/>
              </a:ext>
            </a:extLst>
          </p:cNvPr>
          <p:cNvSpPr txBox="1"/>
          <p:nvPr/>
        </p:nvSpPr>
        <p:spPr>
          <a:xfrm>
            <a:off x="6660113" y="5849113"/>
            <a:ext cx="6096000"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rPr>
              <a:t>https://www.visualcapitalist.com/most-valuable-real-estate-cities-us/</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18" name="Arrow: Right 17">
            <a:extLst>
              <a:ext uri="{FF2B5EF4-FFF2-40B4-BE49-F238E27FC236}">
                <a16:creationId xmlns:a16="http://schemas.microsoft.com/office/drawing/2014/main" id="{29028F16-260D-4C6C-8D5A-4CB76DDA9DD3}"/>
              </a:ext>
            </a:extLst>
          </p:cNvPr>
          <p:cNvSpPr/>
          <p:nvPr/>
        </p:nvSpPr>
        <p:spPr>
          <a:xfrm rot="840000" flipH="1">
            <a:off x="10018213" y="2520521"/>
            <a:ext cx="233749" cy="297117"/>
          </a:xfrm>
          <a:prstGeom prst="rightArrow">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A4A20E9C-37D3-4E21-9971-8E63354DD20B}"/>
              </a:ext>
            </a:extLst>
          </p:cNvPr>
          <p:cNvSpPr txBox="1"/>
          <p:nvPr/>
        </p:nvSpPr>
        <p:spPr>
          <a:xfrm>
            <a:off x="7083196" y="2336689"/>
            <a:ext cx="72482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Calibri" panose="020F0502020204030204"/>
                <a:ea typeface="+mn-ea"/>
                <a:cs typeface="+mn-cs"/>
              </a:rPr>
              <a:t>CHI #4 </a:t>
            </a:r>
          </a:p>
        </p:txBody>
      </p:sp>
      <p:sp>
        <p:nvSpPr>
          <p:cNvPr id="6" name="TextBox 5">
            <a:extLst>
              <a:ext uri="{FF2B5EF4-FFF2-40B4-BE49-F238E27FC236}">
                <a16:creationId xmlns:a16="http://schemas.microsoft.com/office/drawing/2014/main" id="{EB23EFB5-6172-4DCA-AF52-144CEAB60B55}"/>
              </a:ext>
            </a:extLst>
          </p:cNvPr>
          <p:cNvSpPr txBox="1"/>
          <p:nvPr/>
        </p:nvSpPr>
        <p:spPr>
          <a:xfrm>
            <a:off x="9445083" y="2445303"/>
            <a:ext cx="59926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Calibri" panose="020F0502020204030204"/>
                <a:ea typeface="+mn-ea"/>
                <a:cs typeface="+mn-cs"/>
              </a:rPr>
              <a:t>NY#1</a:t>
            </a:r>
          </a:p>
        </p:txBody>
      </p:sp>
      <p:sp>
        <p:nvSpPr>
          <p:cNvPr id="13" name="TextBox 12">
            <a:extLst>
              <a:ext uri="{FF2B5EF4-FFF2-40B4-BE49-F238E27FC236}">
                <a16:creationId xmlns:a16="http://schemas.microsoft.com/office/drawing/2014/main" id="{C0EAE91A-0F23-4E42-BF71-9D834F588974}"/>
              </a:ext>
            </a:extLst>
          </p:cNvPr>
          <p:cNvSpPr txBox="1"/>
          <p:nvPr/>
        </p:nvSpPr>
        <p:spPr>
          <a:xfrm>
            <a:off x="1936595" y="3854605"/>
            <a:ext cx="4572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Calibri" panose="020F0502020204030204"/>
                <a:ea typeface="+mn-ea"/>
                <a:cs typeface="+mn-cs"/>
              </a:rPr>
              <a:t>#2</a:t>
            </a:r>
          </a:p>
        </p:txBody>
      </p:sp>
      <p:sp>
        <p:nvSpPr>
          <p:cNvPr id="14" name="TextBox 13">
            <a:extLst>
              <a:ext uri="{FF2B5EF4-FFF2-40B4-BE49-F238E27FC236}">
                <a16:creationId xmlns:a16="http://schemas.microsoft.com/office/drawing/2014/main" id="{46429AEA-04F1-4A27-B06D-4E025A127FF0}"/>
              </a:ext>
            </a:extLst>
          </p:cNvPr>
          <p:cNvSpPr txBox="1"/>
          <p:nvPr/>
        </p:nvSpPr>
        <p:spPr>
          <a:xfrm>
            <a:off x="1464526" y="2981093"/>
            <a:ext cx="4572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Calibri" panose="020F0502020204030204"/>
                <a:ea typeface="+mn-ea"/>
                <a:cs typeface="+mn-cs"/>
              </a:rPr>
              <a:t>#3</a:t>
            </a:r>
          </a:p>
        </p:txBody>
      </p:sp>
      <p:sp>
        <p:nvSpPr>
          <p:cNvPr id="16" name="TextBox 15">
            <a:extLst>
              <a:ext uri="{FF2B5EF4-FFF2-40B4-BE49-F238E27FC236}">
                <a16:creationId xmlns:a16="http://schemas.microsoft.com/office/drawing/2014/main" id="{13326025-7B41-4C74-A167-F15BFDE92012}"/>
              </a:ext>
            </a:extLst>
          </p:cNvPr>
          <p:cNvSpPr txBox="1"/>
          <p:nvPr/>
        </p:nvSpPr>
        <p:spPr>
          <a:xfrm>
            <a:off x="8347292" y="5356013"/>
            <a:ext cx="4572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Calibri" panose="020F0502020204030204"/>
                <a:ea typeface="+mn-ea"/>
                <a:cs typeface="+mn-cs"/>
              </a:rPr>
              <a:t>#6</a:t>
            </a:r>
          </a:p>
        </p:txBody>
      </p:sp>
      <p:sp>
        <p:nvSpPr>
          <p:cNvPr id="19" name="TextBox 18">
            <a:extLst>
              <a:ext uri="{FF2B5EF4-FFF2-40B4-BE49-F238E27FC236}">
                <a16:creationId xmlns:a16="http://schemas.microsoft.com/office/drawing/2014/main" id="{EA943C84-4B8C-4CB3-B04E-CBC6B7BFB996}"/>
              </a:ext>
            </a:extLst>
          </p:cNvPr>
          <p:cNvSpPr txBox="1"/>
          <p:nvPr/>
        </p:nvSpPr>
        <p:spPr>
          <a:xfrm>
            <a:off x="2018369" y="721112"/>
            <a:ext cx="4385907" cy="19851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FFFF00"/>
                </a:solidFill>
                <a:effectLst/>
                <a:uLnTx/>
                <a:uFillTx/>
                <a:latin typeface="Calibri" panose="020F0502020204030204"/>
                <a:ea typeface="+mn-ea"/>
                <a:cs typeface="+mn-cs"/>
              </a:rPr>
              <a:t>What are the 30 Most Valuable U.S. Cities in terms of Total R.E. Value?</a:t>
            </a:r>
          </a:p>
          <a:p>
            <a:pPr marL="234950" marR="0" lvl="0" indent="0" algn="l" defTabSz="914400" rtl="0" eaLnBrk="1" fontAlgn="auto" latinLnBrk="0" hangingPunct="1">
              <a:lnSpc>
                <a:spcPct val="100000"/>
              </a:lnSpc>
              <a:spcBef>
                <a:spcPts val="0"/>
              </a:spcBef>
              <a:spcAft>
                <a:spcPts val="0"/>
              </a:spcAft>
              <a:buClrTx/>
              <a:buSzTx/>
              <a:buFontTx/>
              <a:buNone/>
              <a:tabLst>
                <a:tab pos="2341563" algn="l"/>
              </a:tabLst>
              <a:defRPr/>
            </a:pPr>
            <a:r>
              <a:rPr kumimoji="0" lang="en-US" sz="1700" b="1" i="0" u="none" strike="noStrike" kern="1200" cap="none" spc="0" normalizeH="0" baseline="0" noProof="0" dirty="0">
                <a:ln>
                  <a:noFill/>
                </a:ln>
                <a:solidFill>
                  <a:prstClr val="white"/>
                </a:solidFill>
                <a:effectLst/>
                <a:uLnTx/>
                <a:uFillTx/>
                <a:latin typeface="Calibri" panose="020F0502020204030204"/>
                <a:ea typeface="+mn-ea"/>
                <a:cs typeface="+mn-cs"/>
              </a:rPr>
              <a:t>#1 NY - $2.8Tr	#  2 LA - $2.3Tr</a:t>
            </a:r>
          </a:p>
          <a:p>
            <a:pPr marL="234950" marR="0" lvl="0" indent="0" algn="l" defTabSz="914400" rtl="0" eaLnBrk="1" fontAlgn="auto" latinLnBrk="0" hangingPunct="1">
              <a:lnSpc>
                <a:spcPct val="100000"/>
              </a:lnSpc>
              <a:spcBef>
                <a:spcPts val="0"/>
              </a:spcBef>
              <a:spcAft>
                <a:spcPts val="0"/>
              </a:spcAft>
              <a:buClrTx/>
              <a:buSzTx/>
              <a:buFontTx/>
              <a:buNone/>
              <a:tabLst>
                <a:tab pos="2341563" algn="l"/>
              </a:tabLst>
              <a:defRPr/>
            </a:pPr>
            <a:r>
              <a:rPr kumimoji="0" lang="en-US" sz="1700" b="1" i="0" u="none" strike="noStrike" kern="1200" cap="none" spc="0" normalizeH="0" baseline="0" noProof="0" dirty="0">
                <a:ln>
                  <a:noFill/>
                </a:ln>
                <a:solidFill>
                  <a:prstClr val="white"/>
                </a:solidFill>
                <a:effectLst/>
                <a:uLnTx/>
                <a:uFillTx/>
                <a:latin typeface="Calibri" panose="020F0502020204030204"/>
                <a:ea typeface="+mn-ea"/>
                <a:cs typeface="+mn-cs"/>
              </a:rPr>
              <a:t>#3 San Fran - $1.3Tr	#  4 CHI - $906b</a:t>
            </a:r>
          </a:p>
          <a:p>
            <a:pPr marL="234950" marR="0" lvl="0" indent="0" algn="l" defTabSz="914400" rtl="0" eaLnBrk="1" fontAlgn="auto" latinLnBrk="0" hangingPunct="1">
              <a:lnSpc>
                <a:spcPct val="100000"/>
              </a:lnSpc>
              <a:spcBef>
                <a:spcPts val="0"/>
              </a:spcBef>
              <a:spcAft>
                <a:spcPts val="0"/>
              </a:spcAft>
              <a:buClrTx/>
              <a:buSzTx/>
              <a:buFontTx/>
              <a:buNone/>
              <a:tabLst>
                <a:tab pos="2341563" algn="l"/>
              </a:tabLst>
              <a:defRPr/>
            </a:pPr>
            <a:r>
              <a:rPr kumimoji="0" lang="en-US" sz="1700" b="1" i="0" u="none" strike="noStrike" kern="1200" cap="none" spc="0" normalizeH="0" baseline="0" noProof="0" dirty="0">
                <a:ln>
                  <a:noFill/>
                </a:ln>
                <a:solidFill>
                  <a:srgbClr val="FFFF00"/>
                </a:solidFill>
                <a:effectLst/>
                <a:uLnTx/>
                <a:uFillTx/>
                <a:latin typeface="Calibri" panose="020F0502020204030204"/>
                <a:ea typeface="+mn-ea"/>
                <a:cs typeface="+mn-cs"/>
              </a:rPr>
              <a:t>#5 DC - $862b</a:t>
            </a:r>
            <a:r>
              <a:rPr kumimoji="0" lang="en-US" sz="1700" b="1" i="0" u="none" strike="noStrike" kern="1200" cap="none" spc="0" normalizeH="0" baseline="0" noProof="0" dirty="0">
                <a:ln>
                  <a:noFill/>
                </a:ln>
                <a:solidFill>
                  <a:prstClr val="white"/>
                </a:solidFill>
                <a:effectLst/>
                <a:uLnTx/>
                <a:uFillTx/>
                <a:latin typeface="Calibri" panose="020F0502020204030204"/>
                <a:ea typeface="+mn-ea"/>
                <a:cs typeface="+mn-cs"/>
              </a:rPr>
              <a:t>	#  6 Miami - $774b</a:t>
            </a:r>
          </a:p>
          <a:p>
            <a:pPr marL="234950" marR="0" lvl="0" indent="0" algn="l" defTabSz="914400" rtl="0" eaLnBrk="1" fontAlgn="auto" latinLnBrk="0" hangingPunct="1">
              <a:lnSpc>
                <a:spcPct val="100000"/>
              </a:lnSpc>
              <a:spcBef>
                <a:spcPts val="0"/>
              </a:spcBef>
              <a:spcAft>
                <a:spcPts val="0"/>
              </a:spcAft>
              <a:buClrTx/>
              <a:buSzTx/>
              <a:buFontTx/>
              <a:buNone/>
              <a:tabLst>
                <a:tab pos="2341563" algn="l"/>
              </a:tabLst>
              <a:defRPr/>
            </a:pPr>
            <a:r>
              <a:rPr kumimoji="0" lang="en-US" sz="1700" b="1" i="0" u="none" strike="noStrike" kern="1200" cap="none" spc="0" normalizeH="0" baseline="0" noProof="0" dirty="0">
                <a:ln>
                  <a:noFill/>
                </a:ln>
                <a:solidFill>
                  <a:prstClr val="white"/>
                </a:solidFill>
                <a:effectLst/>
                <a:uLnTx/>
                <a:uFillTx/>
                <a:latin typeface="Calibri" panose="020F0502020204030204"/>
                <a:ea typeface="+mn-ea"/>
                <a:cs typeface="+mn-cs"/>
              </a:rPr>
              <a:t>#7 Seattle - $700b	#  8 Dallas $628b </a:t>
            </a:r>
          </a:p>
          <a:p>
            <a:pPr marL="234950" marR="0" lvl="0" indent="0" algn="l" defTabSz="914400" rtl="0" eaLnBrk="1" fontAlgn="auto" latinLnBrk="0" hangingPunct="1">
              <a:lnSpc>
                <a:spcPct val="100000"/>
              </a:lnSpc>
              <a:spcBef>
                <a:spcPts val="0"/>
              </a:spcBef>
              <a:spcAft>
                <a:spcPts val="0"/>
              </a:spcAft>
              <a:buClrTx/>
              <a:buSzTx/>
              <a:buFontTx/>
              <a:buNone/>
              <a:tabLst>
                <a:tab pos="2341563" algn="l"/>
              </a:tabLst>
              <a:defRPr/>
            </a:pPr>
            <a:r>
              <a:rPr kumimoji="0" lang="en-US" sz="1700" b="1" i="0" u="none" strike="noStrike" kern="1200" cap="none" spc="0" normalizeH="0" baseline="0" noProof="0" dirty="0">
                <a:ln>
                  <a:noFill/>
                </a:ln>
                <a:solidFill>
                  <a:prstClr val="white"/>
                </a:solidFill>
                <a:effectLst/>
                <a:uLnTx/>
                <a:uFillTx/>
                <a:latin typeface="Calibri" panose="020F0502020204030204"/>
                <a:ea typeface="+mn-ea"/>
                <a:cs typeface="+mn-cs"/>
              </a:rPr>
              <a:t>#9 Houston - $535b	</a:t>
            </a:r>
            <a:r>
              <a:rPr kumimoji="0" lang="en-US" sz="1700" b="1" i="0" u="none" strike="noStrike" kern="1200" cap="none" spc="0" normalizeH="0" baseline="0" noProof="0" dirty="0">
                <a:ln>
                  <a:noFill/>
                </a:ln>
                <a:solidFill>
                  <a:schemeClr val="bg1"/>
                </a:solidFill>
                <a:effectLst/>
                <a:uLnTx/>
                <a:uFillTx/>
                <a:latin typeface="Calibri" panose="020F0502020204030204"/>
                <a:ea typeface="+mn-ea"/>
                <a:cs typeface="+mn-cs"/>
              </a:rPr>
              <a:t>#10 Atlanta - $531b</a:t>
            </a:r>
          </a:p>
        </p:txBody>
      </p:sp>
      <p:sp>
        <p:nvSpPr>
          <p:cNvPr id="22" name="TextBox 21">
            <a:extLst>
              <a:ext uri="{FF2B5EF4-FFF2-40B4-BE49-F238E27FC236}">
                <a16:creationId xmlns:a16="http://schemas.microsoft.com/office/drawing/2014/main" id="{B772B7FD-F667-4A89-8259-5C8A8E65A8C2}"/>
              </a:ext>
            </a:extLst>
          </p:cNvPr>
          <p:cNvSpPr txBox="1"/>
          <p:nvPr/>
        </p:nvSpPr>
        <p:spPr>
          <a:xfrm>
            <a:off x="6126685" y="0"/>
            <a:ext cx="631773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21F26"/>
                </a:solidFill>
                <a:effectLst/>
                <a:uLnTx/>
                <a:uFillTx/>
                <a:latin typeface="Calibri" panose="020F0502020204030204"/>
                <a:ea typeface="+mn-ea"/>
                <a:cs typeface="+mn-cs"/>
              </a:rPr>
              <a:t>How will this change post-</a:t>
            </a:r>
            <a:r>
              <a:rPr kumimoji="0" lang="en-US" sz="3200" b="1" i="0" u="none" strike="noStrike" kern="1200" cap="none" spc="0" normalizeH="0" baseline="0" noProof="0" dirty="0" err="1">
                <a:ln>
                  <a:noFill/>
                </a:ln>
                <a:solidFill>
                  <a:srgbClr val="C21F26"/>
                </a:solidFill>
                <a:effectLst/>
                <a:uLnTx/>
                <a:uFillTx/>
                <a:latin typeface="Calibri" panose="020F0502020204030204"/>
                <a:ea typeface="+mn-ea"/>
                <a:cs typeface="+mn-cs"/>
              </a:rPr>
              <a:t>Covid</a:t>
            </a:r>
            <a:r>
              <a:rPr kumimoji="0" lang="en-US" sz="3200" b="1" i="0" u="none" strike="noStrike" kern="1200" cap="none" spc="0" normalizeH="0" baseline="0" noProof="0" dirty="0">
                <a:ln>
                  <a:noFill/>
                </a:ln>
                <a:solidFill>
                  <a:srgbClr val="C21F26"/>
                </a:solidFill>
                <a:effectLst/>
                <a:uLnTx/>
                <a:uFillTx/>
                <a:latin typeface="Calibri" panose="020F0502020204030204"/>
                <a:ea typeface="+mn-ea"/>
                <a:cs typeface="+mn-cs"/>
              </a:rPr>
              <a:t>? </a:t>
            </a:r>
          </a:p>
        </p:txBody>
      </p:sp>
      <p:cxnSp>
        <p:nvCxnSpPr>
          <p:cNvPr id="23" name="Google Shape;276;p39">
            <a:extLst>
              <a:ext uri="{FF2B5EF4-FFF2-40B4-BE49-F238E27FC236}">
                <a16:creationId xmlns:a16="http://schemas.microsoft.com/office/drawing/2014/main" id="{B258233C-C1C0-47D1-BD57-DE02459924AA}"/>
              </a:ext>
            </a:extLst>
          </p:cNvPr>
          <p:cNvCxnSpPr>
            <a:cxnSpLocks/>
          </p:cNvCxnSpPr>
          <p:nvPr/>
        </p:nvCxnSpPr>
        <p:spPr>
          <a:xfrm>
            <a:off x="0" y="466034"/>
            <a:ext cx="12192000" cy="0"/>
          </a:xfrm>
          <a:prstGeom prst="straightConnector1">
            <a:avLst/>
          </a:prstGeom>
          <a:noFill/>
          <a:ln w="57150" cap="flat" cmpd="sng">
            <a:solidFill>
              <a:srgbClr val="333333"/>
            </a:solidFill>
            <a:prstDash val="solid"/>
            <a:round/>
            <a:headEnd type="none" w="sm" len="sm"/>
            <a:tailEnd type="none" w="sm" len="sm"/>
          </a:ln>
        </p:spPr>
      </p:cxnSp>
      <p:sp>
        <p:nvSpPr>
          <p:cNvPr id="25" name="TextBox 24">
            <a:extLst>
              <a:ext uri="{FF2B5EF4-FFF2-40B4-BE49-F238E27FC236}">
                <a16:creationId xmlns:a16="http://schemas.microsoft.com/office/drawing/2014/main" id="{102239FA-2B7B-45F9-8D77-83E1C1F88EE2}"/>
              </a:ext>
            </a:extLst>
          </p:cNvPr>
          <p:cNvSpPr txBox="1"/>
          <p:nvPr/>
        </p:nvSpPr>
        <p:spPr>
          <a:xfrm>
            <a:off x="5735444" y="4256386"/>
            <a:ext cx="72111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Calibri" panose="020F0502020204030204"/>
                <a:ea typeface="+mn-ea"/>
                <a:cs typeface="+mn-cs"/>
              </a:rPr>
              <a:t>DAL #8</a:t>
            </a:r>
          </a:p>
        </p:txBody>
      </p:sp>
      <p:sp>
        <p:nvSpPr>
          <p:cNvPr id="26" name="TextBox 25">
            <a:extLst>
              <a:ext uri="{FF2B5EF4-FFF2-40B4-BE49-F238E27FC236}">
                <a16:creationId xmlns:a16="http://schemas.microsoft.com/office/drawing/2014/main" id="{D84FF503-4214-4073-9C68-D6D581F0FBF0}"/>
              </a:ext>
            </a:extLst>
          </p:cNvPr>
          <p:cNvSpPr txBox="1"/>
          <p:nvPr/>
        </p:nvSpPr>
        <p:spPr>
          <a:xfrm>
            <a:off x="1576377" y="632434"/>
            <a:ext cx="4572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Calibri" panose="020F0502020204030204"/>
                <a:ea typeface="+mn-ea"/>
                <a:cs typeface="+mn-cs"/>
              </a:rPr>
              <a:t>#7</a:t>
            </a:r>
          </a:p>
        </p:txBody>
      </p:sp>
      <p:sp>
        <p:nvSpPr>
          <p:cNvPr id="7" name="TextBox 6">
            <a:extLst>
              <a:ext uri="{FF2B5EF4-FFF2-40B4-BE49-F238E27FC236}">
                <a16:creationId xmlns:a16="http://schemas.microsoft.com/office/drawing/2014/main" id="{1920368B-0A58-4A08-ACA2-C8A4ADD605AC}"/>
              </a:ext>
            </a:extLst>
          </p:cNvPr>
          <p:cNvSpPr txBox="1"/>
          <p:nvPr/>
        </p:nvSpPr>
        <p:spPr>
          <a:xfrm>
            <a:off x="4025590" y="3010829"/>
            <a:ext cx="337881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ED7D31">
                    <a:lumMod val="60000"/>
                    <a:lumOff val="40000"/>
                  </a:srgbClr>
                </a:solidFill>
                <a:effectLst/>
                <a:uLnTx/>
                <a:uFillTx/>
                <a:latin typeface="Calibri" panose="020F0502020204030204"/>
                <a:ea typeface="+mn-ea"/>
                <a:cs typeface="+mn-cs"/>
              </a:rPr>
              <a:t>Covid</a:t>
            </a:r>
            <a:r>
              <a:rPr kumimoji="0" lang="en-US" sz="1800" b="1" i="0" u="none" strike="noStrike" kern="1200" cap="none" spc="0" normalizeH="0" baseline="0" noProof="0" dirty="0">
                <a:ln>
                  <a:noFill/>
                </a:ln>
                <a:solidFill>
                  <a:srgbClr val="ED7D31">
                    <a:lumMod val="60000"/>
                    <a:lumOff val="40000"/>
                  </a:srgbClr>
                </a:solidFill>
                <a:effectLst/>
                <a:uLnTx/>
                <a:uFillTx/>
                <a:latin typeface="Calibri" panose="020F0502020204030204"/>
                <a:ea typeface="+mn-ea"/>
                <a:cs typeface="+mn-cs"/>
              </a:rPr>
              <a:t> will disrupt this map. As remote work migrates to 2</a:t>
            </a:r>
            <a:r>
              <a:rPr kumimoji="0" lang="en-US" sz="1800" b="1" i="0" u="none" strike="noStrike" kern="1200" cap="none" spc="0" normalizeH="0" baseline="30000" noProof="0" dirty="0">
                <a:ln>
                  <a:noFill/>
                </a:ln>
                <a:solidFill>
                  <a:srgbClr val="ED7D31">
                    <a:lumMod val="60000"/>
                    <a:lumOff val="40000"/>
                  </a:srgbClr>
                </a:solidFill>
                <a:effectLst/>
                <a:uLnTx/>
                <a:uFillTx/>
                <a:latin typeface="Calibri" panose="020F0502020204030204"/>
                <a:ea typeface="+mn-ea"/>
                <a:cs typeface="+mn-cs"/>
              </a:rPr>
              <a:t>nd</a:t>
            </a:r>
            <a:r>
              <a:rPr kumimoji="0" lang="en-US" sz="1800" b="1" i="0" u="none" strike="noStrike" kern="1200" cap="none" spc="0" normalizeH="0" baseline="0" noProof="0" dirty="0">
                <a:ln>
                  <a:noFill/>
                </a:ln>
                <a:solidFill>
                  <a:srgbClr val="ED7D31">
                    <a:lumMod val="60000"/>
                    <a:lumOff val="40000"/>
                  </a:srgbClr>
                </a:solidFill>
                <a:effectLst/>
                <a:uLnTx/>
                <a:uFillTx/>
                <a:latin typeface="Calibri" panose="020F0502020204030204"/>
                <a:ea typeface="+mn-ea"/>
                <a:cs typeface="+mn-cs"/>
              </a:rPr>
              <a:t>/Tertiary MSAs, demand for CRE will rise!</a:t>
            </a:r>
          </a:p>
        </p:txBody>
      </p:sp>
      <p:sp>
        <p:nvSpPr>
          <p:cNvPr id="20" name="Arrow: Right 19">
            <a:extLst>
              <a:ext uri="{FF2B5EF4-FFF2-40B4-BE49-F238E27FC236}">
                <a16:creationId xmlns:a16="http://schemas.microsoft.com/office/drawing/2014/main" id="{5084A98D-2EE7-4D3A-A69D-133B87D4D986}"/>
              </a:ext>
            </a:extLst>
          </p:cNvPr>
          <p:cNvSpPr/>
          <p:nvPr/>
        </p:nvSpPr>
        <p:spPr>
          <a:xfrm rot="20760000">
            <a:off x="3617622" y="3059548"/>
            <a:ext cx="363851" cy="562392"/>
          </a:xfrm>
          <a:prstGeom prst="rightArrow">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4" name="TextBox 23">
            <a:extLst>
              <a:ext uri="{FF2B5EF4-FFF2-40B4-BE49-F238E27FC236}">
                <a16:creationId xmlns:a16="http://schemas.microsoft.com/office/drawing/2014/main" id="{BAE1D5A1-0FB6-4210-BE9B-D1C2A59C5450}"/>
              </a:ext>
            </a:extLst>
          </p:cNvPr>
          <p:cNvSpPr txBox="1"/>
          <p:nvPr/>
        </p:nvSpPr>
        <p:spPr>
          <a:xfrm>
            <a:off x="8406475" y="2879382"/>
            <a:ext cx="71522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Calibri" panose="020F0502020204030204"/>
                <a:ea typeface="+mn-ea"/>
                <a:cs typeface="+mn-cs"/>
              </a:rPr>
              <a:t>DC #5 </a:t>
            </a:r>
          </a:p>
        </p:txBody>
      </p:sp>
      <p:sp>
        <p:nvSpPr>
          <p:cNvPr id="27" name="TextBox 26">
            <a:extLst>
              <a:ext uri="{FF2B5EF4-FFF2-40B4-BE49-F238E27FC236}">
                <a16:creationId xmlns:a16="http://schemas.microsoft.com/office/drawing/2014/main" id="{C6B44CFB-5DA4-4A7F-A5D9-CDCED67D97EA}"/>
              </a:ext>
            </a:extLst>
          </p:cNvPr>
          <p:cNvSpPr txBox="1"/>
          <p:nvPr/>
        </p:nvSpPr>
        <p:spPr>
          <a:xfrm>
            <a:off x="5403078" y="4804826"/>
            <a:ext cx="77469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Calibri" panose="020F0502020204030204"/>
                <a:ea typeface="+mn-ea"/>
                <a:cs typeface="+mn-cs"/>
              </a:rPr>
              <a:t>HOU #9 </a:t>
            </a:r>
          </a:p>
        </p:txBody>
      </p:sp>
      <p:sp>
        <p:nvSpPr>
          <p:cNvPr id="28" name="TextBox 27">
            <a:extLst>
              <a:ext uri="{FF2B5EF4-FFF2-40B4-BE49-F238E27FC236}">
                <a16:creationId xmlns:a16="http://schemas.microsoft.com/office/drawing/2014/main" id="{9497A0E7-F05D-4B72-A5B9-6B8E4D7F7BCB}"/>
              </a:ext>
            </a:extLst>
          </p:cNvPr>
          <p:cNvSpPr txBox="1"/>
          <p:nvPr/>
        </p:nvSpPr>
        <p:spPr>
          <a:xfrm>
            <a:off x="7471317" y="4074249"/>
            <a:ext cx="83634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Calibri" panose="020F0502020204030204"/>
                <a:ea typeface="+mn-ea"/>
                <a:cs typeface="+mn-cs"/>
              </a:rPr>
              <a:t>ATL #10</a:t>
            </a:r>
          </a:p>
        </p:txBody>
      </p:sp>
      <p:sp>
        <p:nvSpPr>
          <p:cNvPr id="29" name="TextBox 28">
            <a:extLst>
              <a:ext uri="{FF2B5EF4-FFF2-40B4-BE49-F238E27FC236}">
                <a16:creationId xmlns:a16="http://schemas.microsoft.com/office/drawing/2014/main" id="{47E99D4A-E6DA-491F-A644-9811DD530E4E}"/>
              </a:ext>
            </a:extLst>
          </p:cNvPr>
          <p:cNvSpPr txBox="1"/>
          <p:nvPr/>
        </p:nvSpPr>
        <p:spPr>
          <a:xfrm>
            <a:off x="8179733" y="3332865"/>
            <a:ext cx="71522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FFFF00"/>
                </a:solidFill>
                <a:latin typeface="Calibri" panose="020F0502020204030204"/>
              </a:rPr>
              <a:t>CHR</a:t>
            </a:r>
            <a:r>
              <a:rPr kumimoji="0" lang="en-US" sz="1400" b="1" i="0" u="none" strike="noStrike" kern="1200" cap="none" spc="0" normalizeH="0" baseline="0" noProof="0" dirty="0">
                <a:ln>
                  <a:noFill/>
                </a:ln>
                <a:solidFill>
                  <a:srgbClr val="FFFF00"/>
                </a:solidFill>
                <a:effectLst/>
                <a:uLnTx/>
                <a:uFillTx/>
                <a:latin typeface="Calibri" panose="020F0502020204030204"/>
                <a:ea typeface="+mn-ea"/>
                <a:cs typeface="+mn-cs"/>
              </a:rPr>
              <a:t> #25 </a:t>
            </a:r>
          </a:p>
        </p:txBody>
      </p:sp>
      <p:sp>
        <p:nvSpPr>
          <p:cNvPr id="30" name="Arrow: Right 29">
            <a:extLst>
              <a:ext uri="{FF2B5EF4-FFF2-40B4-BE49-F238E27FC236}">
                <a16:creationId xmlns:a16="http://schemas.microsoft.com/office/drawing/2014/main" id="{FD341BBC-4EC3-47C9-8E4F-536883C29692}"/>
              </a:ext>
            </a:extLst>
          </p:cNvPr>
          <p:cNvSpPr/>
          <p:nvPr/>
        </p:nvSpPr>
        <p:spPr>
          <a:xfrm rot="20760000">
            <a:off x="7962880" y="3290007"/>
            <a:ext cx="363851" cy="562392"/>
          </a:xfrm>
          <a:prstGeom prst="rightArrow">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6809092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722861F-7E9C-4162-80A6-1966FF5FFD15}"/>
              </a:ext>
            </a:extLst>
          </p:cNvPr>
          <p:cNvPicPr>
            <a:picLocks noChangeAspect="1"/>
          </p:cNvPicPr>
          <p:nvPr/>
        </p:nvPicPr>
        <p:blipFill>
          <a:blip r:embed="rId2"/>
          <a:stretch>
            <a:fillRect/>
          </a:stretch>
        </p:blipFill>
        <p:spPr>
          <a:xfrm>
            <a:off x="875282" y="743296"/>
            <a:ext cx="10441436" cy="3883238"/>
          </a:xfrm>
          <a:prstGeom prst="rect">
            <a:avLst/>
          </a:prstGeom>
        </p:spPr>
      </p:pic>
      <p:pic>
        <p:nvPicPr>
          <p:cNvPr id="8" name="Picture 7">
            <a:extLst>
              <a:ext uri="{FF2B5EF4-FFF2-40B4-BE49-F238E27FC236}">
                <a16:creationId xmlns:a16="http://schemas.microsoft.com/office/drawing/2014/main" id="{7EAEB88D-6C20-4B97-87F4-B40C5D0FF8DD}"/>
              </a:ext>
            </a:extLst>
          </p:cNvPr>
          <p:cNvPicPr>
            <a:picLocks noChangeAspect="1"/>
          </p:cNvPicPr>
          <p:nvPr/>
        </p:nvPicPr>
        <p:blipFill>
          <a:blip r:embed="rId3"/>
          <a:stretch>
            <a:fillRect/>
          </a:stretch>
        </p:blipFill>
        <p:spPr>
          <a:xfrm>
            <a:off x="182729" y="4653168"/>
            <a:ext cx="11762913" cy="990358"/>
          </a:xfrm>
          <a:prstGeom prst="rect">
            <a:avLst/>
          </a:prstGeom>
        </p:spPr>
      </p:pic>
      <p:sp>
        <p:nvSpPr>
          <p:cNvPr id="10" name="TextBox 9">
            <a:extLst>
              <a:ext uri="{FF2B5EF4-FFF2-40B4-BE49-F238E27FC236}">
                <a16:creationId xmlns:a16="http://schemas.microsoft.com/office/drawing/2014/main" id="{D8E1FCDD-B882-4B31-8CA4-3E68EBE03B9C}"/>
              </a:ext>
            </a:extLst>
          </p:cNvPr>
          <p:cNvSpPr txBox="1"/>
          <p:nvPr/>
        </p:nvSpPr>
        <p:spPr>
          <a:xfrm>
            <a:off x="5122864" y="5674096"/>
            <a:ext cx="3532148"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hlinkClick r:id="rId4"/>
              </a:rPr>
              <a:t>https://www.fdic.gov/bank/historical/bank/</a:t>
            </a:r>
            <a:endPar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6F3F4341-5CFE-49FA-B65D-1D2A8EEF3E00}"/>
              </a:ext>
            </a:extLst>
          </p:cNvPr>
          <p:cNvSpPr txBox="1"/>
          <p:nvPr/>
        </p:nvSpPr>
        <p:spPr>
          <a:xfrm>
            <a:off x="923440" y="106879"/>
            <a:ext cx="1030523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12026"/>
                </a:solidFill>
                <a:effectLst/>
                <a:uLnTx/>
                <a:uFillTx/>
                <a:latin typeface="Arial" panose="020B0604020202020204"/>
                <a:ea typeface="+mn-ea"/>
                <a:cs typeface="+mn-cs"/>
              </a:rPr>
              <a:t>Bank Failures</a:t>
            </a:r>
            <a:r>
              <a:rPr kumimoji="0" lang="en-US" sz="2400" b="1"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400" b="1" i="0" u="none" strike="noStrike" kern="1200" cap="none" spc="0" normalizeH="0" baseline="0" noProof="0" dirty="0">
                <a:ln>
                  <a:noFill/>
                </a:ln>
                <a:solidFill>
                  <a:srgbClr val="0070C0"/>
                </a:solidFill>
                <a:effectLst/>
                <a:uLnTx/>
                <a:uFillTx/>
                <a:latin typeface="Arial" panose="020B0604020202020204"/>
                <a:ea typeface="+mn-ea"/>
                <a:cs typeface="+mn-cs"/>
              </a:rPr>
              <a:t>They are back!  </a:t>
            </a:r>
            <a:r>
              <a:rPr kumimoji="0" lang="en-US" sz="2400" b="1" i="0" u="none" strike="noStrike" kern="1200" cap="none" spc="0" normalizeH="0" baseline="0" noProof="0" dirty="0">
                <a:ln>
                  <a:noFill/>
                </a:ln>
                <a:solidFill>
                  <a:srgbClr val="000000"/>
                </a:solidFill>
                <a:effectLst/>
                <a:uLnTx/>
                <a:uFillTx/>
                <a:latin typeface="Arial" panose="020B0604020202020204"/>
                <a:ea typeface="+mn-ea"/>
                <a:cs typeface="+mn-cs"/>
              </a:rPr>
              <a:t>Where is the Risk/Opportunity?  </a:t>
            </a:r>
            <a:r>
              <a:rPr kumimoji="0" lang="en-US" sz="2400" b="1" i="0" u="none" strike="noStrike" kern="1200" cap="none" spc="0" normalizeH="0" baseline="0" noProof="0" dirty="0">
                <a:ln>
                  <a:noFill/>
                </a:ln>
                <a:solidFill>
                  <a:srgbClr val="000000"/>
                </a:solidFill>
                <a:effectLst/>
                <a:highlight>
                  <a:srgbClr val="FFFF00"/>
                </a:highlight>
                <a:uLnTx/>
                <a:uFillTx/>
                <a:latin typeface="Arial" panose="020B0604020202020204"/>
                <a:ea typeface="+mn-ea"/>
                <a:cs typeface="+mn-cs"/>
              </a:rPr>
              <a:t> </a:t>
            </a:r>
          </a:p>
        </p:txBody>
      </p:sp>
      <p:cxnSp>
        <p:nvCxnSpPr>
          <p:cNvPr id="12" name="Google Shape;276;p39">
            <a:extLst>
              <a:ext uri="{FF2B5EF4-FFF2-40B4-BE49-F238E27FC236}">
                <a16:creationId xmlns:a16="http://schemas.microsoft.com/office/drawing/2014/main" id="{91A09289-1826-4FD1-AA2A-9BDBB97CCEC2}"/>
              </a:ext>
            </a:extLst>
          </p:cNvPr>
          <p:cNvCxnSpPr>
            <a:cxnSpLocks/>
          </p:cNvCxnSpPr>
          <p:nvPr/>
        </p:nvCxnSpPr>
        <p:spPr>
          <a:xfrm flipV="1">
            <a:off x="0" y="607171"/>
            <a:ext cx="12192000" cy="17896"/>
          </a:xfrm>
          <a:prstGeom prst="straightConnector1">
            <a:avLst/>
          </a:prstGeom>
          <a:noFill/>
          <a:ln w="57150" cap="flat" cmpd="sng">
            <a:solidFill>
              <a:schemeClr val="dk1"/>
            </a:solidFill>
            <a:prstDash val="solid"/>
            <a:round/>
            <a:headEnd type="none" w="sm" len="sm"/>
            <a:tailEnd type="none" w="sm" len="sm"/>
          </a:ln>
        </p:spPr>
      </p:cxnSp>
      <p:sp>
        <p:nvSpPr>
          <p:cNvPr id="14" name="Google Shape;269;p39">
            <a:extLst>
              <a:ext uri="{FF2B5EF4-FFF2-40B4-BE49-F238E27FC236}">
                <a16:creationId xmlns:a16="http://schemas.microsoft.com/office/drawing/2014/main" id="{05EFE281-609E-4255-B7AA-A900BFE44B74}"/>
              </a:ext>
            </a:extLst>
          </p:cNvPr>
          <p:cNvSpPr txBox="1"/>
          <p:nvPr/>
        </p:nvSpPr>
        <p:spPr>
          <a:xfrm>
            <a:off x="10934620" y="6442880"/>
            <a:ext cx="359942" cy="392818"/>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1"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sz="1200" b="1"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9605830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earing a hat&#10;&#10;Description automatically generated with medium confidence">
            <a:extLst>
              <a:ext uri="{FF2B5EF4-FFF2-40B4-BE49-F238E27FC236}">
                <a16:creationId xmlns:a16="http://schemas.microsoft.com/office/drawing/2014/main" id="{9127C919-077C-4E68-9A33-808A0F2A4AD2}"/>
              </a:ext>
            </a:extLst>
          </p:cNvPr>
          <p:cNvPicPr>
            <a:picLocks noChangeAspect="1"/>
          </p:cNvPicPr>
          <p:nvPr/>
        </p:nvPicPr>
        <p:blipFill rotWithShape="1">
          <a:blip r:embed="rId2">
            <a:extLst>
              <a:ext uri="{28A0092B-C50C-407E-A947-70E740481C1C}">
                <a14:useLocalDpi xmlns:a14="http://schemas.microsoft.com/office/drawing/2010/main" val="0"/>
              </a:ext>
            </a:extLst>
          </a:blip>
          <a:srcRect b="3572"/>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C3008B7B-1292-4A8D-AF80-97CDE740C83E}"/>
              </a:ext>
            </a:extLst>
          </p:cNvPr>
          <p:cNvSpPr/>
          <p:nvPr/>
        </p:nvSpPr>
        <p:spPr>
          <a:xfrm>
            <a:off x="-1" y="0"/>
            <a:ext cx="12192001" cy="6858000"/>
          </a:xfrm>
          <a:prstGeom prst="rect">
            <a:avLst/>
          </a:prstGeom>
          <a:gradFill flip="none" rotWithShape="1">
            <a:gsLst>
              <a:gs pos="0">
                <a:schemeClr val="accent1">
                  <a:lumMod val="50000"/>
                  <a:alpha val="45000"/>
                </a:schemeClr>
              </a:gs>
              <a:gs pos="100000">
                <a:srgbClr val="BE0F34"/>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8C780447-8B8B-4B4A-B7AE-63D39B81AEFA}"/>
              </a:ext>
            </a:extLst>
          </p:cNvPr>
          <p:cNvSpPr txBox="1"/>
          <p:nvPr/>
        </p:nvSpPr>
        <p:spPr>
          <a:xfrm>
            <a:off x="5178490" y="1975987"/>
            <a:ext cx="6298163" cy="383181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30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“The future </a:t>
            </a:r>
            <a:r>
              <a:rPr kumimoji="0" lang="en-US" sz="24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ain't</a:t>
            </a: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what it used to be.”</a:t>
            </a:r>
          </a:p>
          <a:p>
            <a:pPr marL="285750" marR="0" lvl="0" indent="-285750" algn="l" defTabSz="914400" rtl="0" eaLnBrk="1" fontAlgn="auto" latinLnBrk="0" hangingPunct="1">
              <a:lnSpc>
                <a:spcPct val="100000"/>
              </a:lnSpc>
              <a:spcBef>
                <a:spcPts val="0"/>
              </a:spcBef>
              <a:spcAft>
                <a:spcPts val="30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“It </a:t>
            </a:r>
            <a:r>
              <a:rPr kumimoji="0" lang="en-US" sz="24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ain’t</a:t>
            </a: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over till it’s over.”</a:t>
            </a:r>
          </a:p>
          <a:p>
            <a:pPr marL="285750" marR="0" lvl="0" indent="-285750" algn="l" defTabSz="914400" rtl="0" eaLnBrk="1" fontAlgn="auto" latinLnBrk="0" hangingPunct="1">
              <a:lnSpc>
                <a:spcPct val="100000"/>
              </a:lnSpc>
              <a:spcBef>
                <a:spcPts val="0"/>
              </a:spcBef>
              <a:spcAft>
                <a:spcPts val="30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“You’ve got to be very careful if you don’t know where you are going, because you might not get there.”</a:t>
            </a:r>
          </a:p>
          <a:p>
            <a:pPr marL="285750" marR="0" lvl="0" indent="-285750" algn="l" defTabSz="914400" rtl="0" eaLnBrk="1" fontAlgn="auto" latinLnBrk="0" hangingPunct="1">
              <a:lnSpc>
                <a:spcPct val="100000"/>
              </a:lnSpc>
              <a:spcBef>
                <a:spcPts val="0"/>
              </a:spcBef>
              <a:spcAft>
                <a:spcPts val="30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“You better cut the pizza in four pieces because I’m not hungry enough to eat six.”</a:t>
            </a:r>
          </a:p>
        </p:txBody>
      </p:sp>
      <p:sp>
        <p:nvSpPr>
          <p:cNvPr id="3" name="Title 2">
            <a:extLst>
              <a:ext uri="{FF2B5EF4-FFF2-40B4-BE49-F238E27FC236}">
                <a16:creationId xmlns:a16="http://schemas.microsoft.com/office/drawing/2014/main" id="{96A044C7-015D-432F-9380-7EBD474B78F0}"/>
              </a:ext>
            </a:extLst>
          </p:cNvPr>
          <p:cNvSpPr>
            <a:spLocks noGrp="1"/>
          </p:cNvSpPr>
          <p:nvPr>
            <p:ph type="title" idx="4294967295"/>
          </p:nvPr>
        </p:nvSpPr>
        <p:spPr>
          <a:xfrm>
            <a:off x="4739640" y="1159719"/>
            <a:ext cx="7452360" cy="531921"/>
          </a:xfrm>
          <a:prstGeom prst="rect">
            <a:avLst/>
          </a:prstGeom>
        </p:spPr>
        <p:txBody>
          <a:bodyPr/>
          <a:lstStyle/>
          <a:p>
            <a:pPr algn="ctr"/>
            <a:r>
              <a:rPr lang="en-US" sz="3600" b="1" dirty="0">
                <a:solidFill>
                  <a:schemeClr val="bg1"/>
                </a:solidFill>
                <a:latin typeface="Arial" panose="020B0604020202020204" pitchFamily="34" charset="0"/>
                <a:cs typeface="Arial" panose="020B0604020202020204" pitchFamily="34" charset="0"/>
              </a:rPr>
              <a:t>2021 Outlook: The Year of Yogi</a:t>
            </a:r>
          </a:p>
        </p:txBody>
      </p:sp>
      <p:pic>
        <p:nvPicPr>
          <p:cNvPr id="13" name="Picture 12">
            <a:extLst>
              <a:ext uri="{FF2B5EF4-FFF2-40B4-BE49-F238E27FC236}">
                <a16:creationId xmlns:a16="http://schemas.microsoft.com/office/drawing/2014/main" id="{DF360D58-3390-4896-9DE8-3D6C600A1F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65552" y="5995639"/>
            <a:ext cx="765817" cy="661442"/>
          </a:xfrm>
          <a:prstGeom prst="rect">
            <a:avLst/>
          </a:prstGeom>
        </p:spPr>
      </p:pic>
      <p:sp>
        <p:nvSpPr>
          <p:cNvPr id="7" name="Google Shape;233;p33">
            <a:extLst>
              <a:ext uri="{FF2B5EF4-FFF2-40B4-BE49-F238E27FC236}">
                <a16:creationId xmlns:a16="http://schemas.microsoft.com/office/drawing/2014/main" id="{645E0DDE-48DB-4D2F-8A66-7876EDA39C78}"/>
              </a:ext>
            </a:extLst>
          </p:cNvPr>
          <p:cNvSpPr txBox="1">
            <a:spLocks/>
          </p:cNvSpPr>
          <p:nvPr/>
        </p:nvSpPr>
        <p:spPr>
          <a:xfrm>
            <a:off x="10605999" y="6370211"/>
            <a:ext cx="393395" cy="365125"/>
          </a:xfrm>
          <a:prstGeom prst="rect">
            <a:avLst/>
          </a:prstGeom>
          <a:no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200" b="1" i="0" u="none" strike="noStrike" kern="0" cap="none" spc="0" normalizeH="0" baseline="0" noProof="0" smtClean="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3</a:t>
            </a:fld>
            <a:endParaRPr kumimoji="0" lang="en-US" sz="12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8" name="Title 2">
            <a:extLst>
              <a:ext uri="{FF2B5EF4-FFF2-40B4-BE49-F238E27FC236}">
                <a16:creationId xmlns:a16="http://schemas.microsoft.com/office/drawing/2014/main" id="{F5827C13-F6F4-484A-BC50-DB04FBEE918A}"/>
              </a:ext>
            </a:extLst>
          </p:cNvPr>
          <p:cNvSpPr txBox="1">
            <a:spLocks/>
          </p:cNvSpPr>
          <p:nvPr/>
        </p:nvSpPr>
        <p:spPr>
          <a:xfrm>
            <a:off x="240030" y="260559"/>
            <a:ext cx="12192002" cy="533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3600" b="1" dirty="0">
                <a:solidFill>
                  <a:srgbClr val="FFFFFF"/>
                </a:solidFill>
                <a:latin typeface="Arial" panose="020B0604020202020204" pitchFamily="34" charset="0"/>
                <a:cs typeface="Arial" panose="020B0604020202020204" pitchFamily="34" charset="0"/>
              </a:rPr>
              <a:t>NC CCIM</a:t>
            </a: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 – What to Expect for 2021</a:t>
            </a:r>
          </a:p>
        </p:txBody>
      </p:sp>
      <p:cxnSp>
        <p:nvCxnSpPr>
          <p:cNvPr id="9" name="Google Shape;276;p39">
            <a:extLst>
              <a:ext uri="{FF2B5EF4-FFF2-40B4-BE49-F238E27FC236}">
                <a16:creationId xmlns:a16="http://schemas.microsoft.com/office/drawing/2014/main" id="{89688C5B-898D-492A-9087-05D04D628366}"/>
              </a:ext>
            </a:extLst>
          </p:cNvPr>
          <p:cNvCxnSpPr>
            <a:cxnSpLocks/>
          </p:cNvCxnSpPr>
          <p:nvPr/>
        </p:nvCxnSpPr>
        <p:spPr>
          <a:xfrm>
            <a:off x="0" y="914586"/>
            <a:ext cx="12192000" cy="0"/>
          </a:xfrm>
          <a:prstGeom prst="straightConnector1">
            <a:avLst/>
          </a:prstGeom>
          <a:noFill/>
          <a:ln w="57150" cap="flat" cmpd="sng">
            <a:solidFill>
              <a:schemeClr val="bg1"/>
            </a:solidFill>
            <a:prstDash val="solid"/>
            <a:round/>
            <a:headEnd type="none" w="sm" len="sm"/>
            <a:tailEnd type="none" w="sm" len="sm"/>
          </a:ln>
        </p:spPr>
      </p:cxnSp>
      <p:sp>
        <p:nvSpPr>
          <p:cNvPr id="10" name="Arrow: Right 9">
            <a:extLst>
              <a:ext uri="{FF2B5EF4-FFF2-40B4-BE49-F238E27FC236}">
                <a16:creationId xmlns:a16="http://schemas.microsoft.com/office/drawing/2014/main" id="{DB239F80-90C6-4CA6-89BC-FA2E448A15C9}"/>
              </a:ext>
            </a:extLst>
          </p:cNvPr>
          <p:cNvSpPr/>
          <p:nvPr/>
        </p:nvSpPr>
        <p:spPr>
          <a:xfrm rot="20760000">
            <a:off x="4909179" y="3613697"/>
            <a:ext cx="291700" cy="495480"/>
          </a:xfrm>
          <a:prstGeom prst="rightArrow">
            <a:avLst/>
          </a:prstGeom>
          <a:solidFill>
            <a:srgbClr val="0070C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675739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C26FE463-7EC3-4443-A70B-F6476E668BA6}"/>
              </a:ext>
            </a:extLst>
          </p:cNvPr>
          <p:cNvCxnSpPr>
            <a:cxnSpLocks/>
          </p:cNvCxnSpPr>
          <p:nvPr/>
        </p:nvCxnSpPr>
        <p:spPr>
          <a:xfrm>
            <a:off x="0" y="739209"/>
            <a:ext cx="12192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Google Shape;233;p33">
            <a:extLst>
              <a:ext uri="{FF2B5EF4-FFF2-40B4-BE49-F238E27FC236}">
                <a16:creationId xmlns:a16="http://schemas.microsoft.com/office/drawing/2014/main" id="{4A6A1CD5-88D1-4B3E-A204-84032D5A282A}"/>
              </a:ext>
            </a:extLst>
          </p:cNvPr>
          <p:cNvSpPr txBox="1">
            <a:spLocks/>
          </p:cNvSpPr>
          <p:nvPr/>
        </p:nvSpPr>
        <p:spPr>
          <a:xfrm>
            <a:off x="10861287" y="6471587"/>
            <a:ext cx="407838" cy="386413"/>
          </a:xfrm>
          <a:prstGeom prst="rect">
            <a:avLst/>
          </a:prstGeom>
          <a:no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200" b="1" i="0" u="none" strike="noStrike" kern="0" cap="none" spc="0" normalizeH="0" baseline="0" noProof="0" smtClean="0">
                <a:ln>
                  <a:noFill/>
                </a:ln>
                <a:solidFill>
                  <a:prstClr val="black"/>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30</a:t>
            </a:fld>
            <a:endParaRPr kumimoji="0" lang="en-US" sz="1200" b="1"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7" name="TextBox 6">
            <a:extLst>
              <a:ext uri="{FF2B5EF4-FFF2-40B4-BE49-F238E27FC236}">
                <a16:creationId xmlns:a16="http://schemas.microsoft.com/office/drawing/2014/main" id="{4F5C1034-C2C8-4C0D-BC7F-6823C71D7C75}"/>
              </a:ext>
            </a:extLst>
          </p:cNvPr>
          <p:cNvSpPr txBox="1"/>
          <p:nvPr/>
        </p:nvSpPr>
        <p:spPr>
          <a:xfrm>
            <a:off x="207500" y="93125"/>
            <a:ext cx="1128073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Where are the Healthiest Banks &amp; CREDIT UNIONS?</a:t>
            </a:r>
            <a:endParaRPr kumimoji="0" lang="en-US" sz="2400" b="1" i="0" u="none" strike="noStrike" kern="1200" cap="none" spc="0" normalizeH="0" baseline="0" noProof="0" dirty="0">
              <a:ln>
                <a:noFill/>
              </a:ln>
              <a:solidFill>
                <a:srgbClr val="C21F26"/>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85EE75D1-C38B-4F3A-A55B-EB4CE0A37924}"/>
              </a:ext>
            </a:extLst>
          </p:cNvPr>
          <p:cNvSpPr txBox="1"/>
          <p:nvPr/>
        </p:nvSpPr>
        <p:spPr>
          <a:xfrm>
            <a:off x="428050" y="1203425"/>
            <a:ext cx="3192862" cy="47705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Texas Ratio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Developed at RBC Capital Markets, the Texas Ratio is a relatively straightforward and effective way to determine the overall credit troubles experienced by financial institutions. </a:t>
            </a:r>
            <a:r>
              <a:rPr kumimoji="0" lang="en-US" sz="1200" b="1" i="0" u="none" strike="noStrike" kern="1200" cap="none" spc="0" normalizeH="0" baseline="0" noProof="0" dirty="0">
                <a:ln>
                  <a:noFill/>
                </a:ln>
                <a:solidFill>
                  <a:srgbClr val="000000"/>
                </a:solidFill>
                <a:effectLst/>
                <a:highlight>
                  <a:srgbClr val="FFFF00"/>
                </a:highlight>
                <a:uLnTx/>
                <a:uFillTx/>
                <a:latin typeface="Arial" panose="020B0604020202020204"/>
                <a:ea typeface="+mn-ea"/>
                <a:cs typeface="+mn-cs"/>
              </a:rPr>
              <a:t>It is determined by comparing the total value of at risk loans to the total value of funds the bank has on hand to cover these loans. At risk loans are any loans that are more than 90 days past due and are not backed by the government. </a:t>
            </a: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The amount of funds on hand consists of the loan loss allowance that the bank has set aside plus any equity capital.</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For example, a bank with $65 million in at risk loans and $72 million in cash on hand to cover those loans would have </a:t>
            </a:r>
            <a:r>
              <a:rPr kumimoji="0" lang="en-US" sz="1200" b="1" i="0" u="none" strike="noStrike" kern="1200" cap="none" spc="0" normalizeH="0" baseline="0" noProof="0" dirty="0">
                <a:ln>
                  <a:noFill/>
                </a:ln>
                <a:solidFill>
                  <a:srgbClr val="000000"/>
                </a:solidFill>
                <a:effectLst/>
                <a:highlight>
                  <a:srgbClr val="FFFF00"/>
                </a:highlight>
                <a:uLnTx/>
                <a:uFillTx/>
                <a:latin typeface="Arial" panose="020B0604020202020204"/>
                <a:ea typeface="+mn-ea"/>
                <a:cs typeface="+mn-cs"/>
              </a:rPr>
              <a:t>a Texas Ratio of $65mm / $72mm, which is 90.3%. This figure is approaching the 100% threshold, which is considered very risky. </a:t>
            </a: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You can also look at the trend in this Texas Ratio as an additional factor to tell if the bank's financial health is heading in the right direction.</a:t>
            </a:r>
          </a:p>
        </p:txBody>
      </p:sp>
      <p:sp>
        <p:nvSpPr>
          <p:cNvPr id="4" name="TextBox 3">
            <a:extLst>
              <a:ext uri="{FF2B5EF4-FFF2-40B4-BE49-F238E27FC236}">
                <a16:creationId xmlns:a16="http://schemas.microsoft.com/office/drawing/2014/main" id="{7D84B6B4-7BF1-418D-AFE8-05DEEA5E4D6A}"/>
              </a:ext>
            </a:extLst>
          </p:cNvPr>
          <p:cNvSpPr txBox="1"/>
          <p:nvPr/>
        </p:nvSpPr>
        <p:spPr>
          <a:xfrm>
            <a:off x="428050" y="6525927"/>
            <a:ext cx="3909588" cy="5309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mn-cs"/>
                <a:hlinkClick r:id="rId2"/>
              </a:rPr>
              <a:t>https://www.depositaccounts.com/banks/health.aspx</a:t>
            </a:r>
            <a:endParaRPr kumimoji="0" lang="en-US" sz="105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C3586B3D-A74C-48AE-86C4-D3CA1042E415}"/>
              </a:ext>
            </a:extLst>
          </p:cNvPr>
          <p:cNvSpPr txBox="1"/>
          <p:nvPr/>
        </p:nvSpPr>
        <p:spPr>
          <a:xfrm>
            <a:off x="3991604" y="920863"/>
            <a:ext cx="7858423" cy="369332"/>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A TX Ratio of 5% or below is considered healthy</a:t>
            </a:r>
            <a:r>
              <a:rPr lang="en-US" b="1" dirty="0">
                <a:solidFill>
                  <a:srgbClr val="C00000"/>
                </a:solidFill>
                <a:latin typeface="Calibri" panose="020F0502020204030204"/>
              </a:rPr>
              <a:t>; above 10%-20% is concerning.</a:t>
            </a:r>
            <a:endPar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A88470C1-C152-4E40-B7A9-01A6847BD384}"/>
              </a:ext>
            </a:extLst>
          </p:cNvPr>
          <p:cNvSpPr txBox="1"/>
          <p:nvPr/>
        </p:nvSpPr>
        <p:spPr>
          <a:xfrm>
            <a:off x="3991604" y="5612375"/>
            <a:ext cx="7087728" cy="523220"/>
          </a:xfrm>
          <a:prstGeom prst="rect">
            <a:avLst/>
          </a:prstGeom>
          <a:noFill/>
        </p:spPr>
        <p:txBody>
          <a:bodyPr wrap="square" rtlCol="0">
            <a:spAutoFit/>
          </a:bodyPr>
          <a:lstStyle/>
          <a:p>
            <a:r>
              <a:rPr lang="en-US" sz="1400" b="1" dirty="0">
                <a:solidFill>
                  <a:srgbClr val="0070C0"/>
                </a:solidFill>
                <a:latin typeface="Arial" panose="020B0604020202020204" pitchFamily="34" charset="0"/>
                <a:cs typeface="Arial" panose="020B0604020202020204" pitchFamily="34" charset="0"/>
              </a:rPr>
              <a:t>What is the common denominator in the location of banks with high TX Ratios?</a:t>
            </a:r>
          </a:p>
          <a:p>
            <a:r>
              <a:rPr lang="en-US" sz="1400" b="1" dirty="0">
                <a:solidFill>
                  <a:srgbClr val="0070C0"/>
                </a:solidFill>
                <a:latin typeface="Arial" panose="020B0604020202020204" pitchFamily="34" charset="0"/>
                <a:cs typeface="Arial" panose="020B0604020202020204" pitchFamily="34" charset="0"/>
              </a:rPr>
              <a:t>Leisure &amp; Travel Dependence | Energy State | Hurricane Impacted </a:t>
            </a:r>
          </a:p>
        </p:txBody>
      </p:sp>
      <p:pic>
        <p:nvPicPr>
          <p:cNvPr id="5" name="Picture 4">
            <a:extLst>
              <a:ext uri="{FF2B5EF4-FFF2-40B4-BE49-F238E27FC236}">
                <a16:creationId xmlns:a16="http://schemas.microsoft.com/office/drawing/2014/main" id="{F07E51D7-C2E4-4572-9AE4-12ACF046129A}"/>
              </a:ext>
            </a:extLst>
          </p:cNvPr>
          <p:cNvPicPr>
            <a:picLocks noChangeAspect="1"/>
          </p:cNvPicPr>
          <p:nvPr/>
        </p:nvPicPr>
        <p:blipFill>
          <a:blip r:embed="rId3"/>
          <a:stretch>
            <a:fillRect/>
          </a:stretch>
        </p:blipFill>
        <p:spPr>
          <a:xfrm>
            <a:off x="3991605" y="1294613"/>
            <a:ext cx="8029409" cy="3444665"/>
          </a:xfrm>
          <a:prstGeom prst="rect">
            <a:avLst/>
          </a:prstGeom>
        </p:spPr>
      </p:pic>
      <p:sp>
        <p:nvSpPr>
          <p:cNvPr id="16" name="Arrow: Right 15">
            <a:extLst>
              <a:ext uri="{FF2B5EF4-FFF2-40B4-BE49-F238E27FC236}">
                <a16:creationId xmlns:a16="http://schemas.microsoft.com/office/drawing/2014/main" id="{47EA2D8A-1866-4145-A57F-A5A9B7F6D534}"/>
              </a:ext>
            </a:extLst>
          </p:cNvPr>
          <p:cNvSpPr/>
          <p:nvPr/>
        </p:nvSpPr>
        <p:spPr>
          <a:xfrm rot="840000" flipH="1">
            <a:off x="10025599" y="2934709"/>
            <a:ext cx="233749" cy="297117"/>
          </a:xfrm>
          <a:prstGeom prst="rightArrow">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9" name="Arrow: Right 18">
            <a:extLst>
              <a:ext uri="{FF2B5EF4-FFF2-40B4-BE49-F238E27FC236}">
                <a16:creationId xmlns:a16="http://schemas.microsoft.com/office/drawing/2014/main" id="{12A6A3FC-4559-4298-A4B4-8DC83045EA28}"/>
              </a:ext>
            </a:extLst>
          </p:cNvPr>
          <p:cNvSpPr/>
          <p:nvPr/>
        </p:nvSpPr>
        <p:spPr>
          <a:xfrm rot="840000" flipH="1">
            <a:off x="10025596" y="3648387"/>
            <a:ext cx="233749" cy="297117"/>
          </a:xfrm>
          <a:prstGeom prst="rightArrow">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94CF93CF-487B-4B55-B7B6-310A2FEAD3F4}"/>
              </a:ext>
            </a:extLst>
          </p:cNvPr>
          <p:cNvPicPr>
            <a:picLocks noChangeAspect="1"/>
          </p:cNvPicPr>
          <p:nvPr/>
        </p:nvPicPr>
        <p:blipFill>
          <a:blip r:embed="rId4"/>
          <a:stretch>
            <a:fillRect/>
          </a:stretch>
        </p:blipFill>
        <p:spPr>
          <a:xfrm>
            <a:off x="3991604" y="2015581"/>
            <a:ext cx="8029409" cy="3406416"/>
          </a:xfrm>
          <a:prstGeom prst="rect">
            <a:avLst/>
          </a:prstGeom>
        </p:spPr>
      </p:pic>
      <p:sp>
        <p:nvSpPr>
          <p:cNvPr id="18" name="Arrow: Right 17">
            <a:extLst>
              <a:ext uri="{FF2B5EF4-FFF2-40B4-BE49-F238E27FC236}">
                <a16:creationId xmlns:a16="http://schemas.microsoft.com/office/drawing/2014/main" id="{6E82D0B0-D92A-4279-9FBF-308D6D64DB39}"/>
              </a:ext>
            </a:extLst>
          </p:cNvPr>
          <p:cNvSpPr/>
          <p:nvPr/>
        </p:nvSpPr>
        <p:spPr>
          <a:xfrm rot="840000" flipH="1">
            <a:off x="5581648" y="2123013"/>
            <a:ext cx="233749" cy="297117"/>
          </a:xfrm>
          <a:prstGeom prst="rightArrow">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 name="Arrow: Right 16">
            <a:extLst>
              <a:ext uri="{FF2B5EF4-FFF2-40B4-BE49-F238E27FC236}">
                <a16:creationId xmlns:a16="http://schemas.microsoft.com/office/drawing/2014/main" id="{35D71EC1-D5BA-4E3F-9AFB-6D1575449BCB}"/>
              </a:ext>
            </a:extLst>
          </p:cNvPr>
          <p:cNvSpPr/>
          <p:nvPr/>
        </p:nvSpPr>
        <p:spPr>
          <a:xfrm rot="840000" flipH="1">
            <a:off x="8668222" y="2123012"/>
            <a:ext cx="233749" cy="297117"/>
          </a:xfrm>
          <a:prstGeom prst="rightArrow">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0" name="Arrow: Right 19">
            <a:extLst>
              <a:ext uri="{FF2B5EF4-FFF2-40B4-BE49-F238E27FC236}">
                <a16:creationId xmlns:a16="http://schemas.microsoft.com/office/drawing/2014/main" id="{D7F5746E-65D6-453A-B829-AB09F86D4CD7}"/>
              </a:ext>
            </a:extLst>
          </p:cNvPr>
          <p:cNvSpPr/>
          <p:nvPr/>
        </p:nvSpPr>
        <p:spPr>
          <a:xfrm rot="840000" flipH="1">
            <a:off x="10281431" y="3089451"/>
            <a:ext cx="233749" cy="297117"/>
          </a:xfrm>
          <a:prstGeom prst="rightArrow">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1" name="Arrow: Right 20">
            <a:extLst>
              <a:ext uri="{FF2B5EF4-FFF2-40B4-BE49-F238E27FC236}">
                <a16:creationId xmlns:a16="http://schemas.microsoft.com/office/drawing/2014/main" id="{3A415811-C9C3-4923-824F-C3E485BBCAB6}"/>
              </a:ext>
            </a:extLst>
          </p:cNvPr>
          <p:cNvSpPr/>
          <p:nvPr/>
        </p:nvSpPr>
        <p:spPr>
          <a:xfrm rot="840000" flipH="1">
            <a:off x="5137004" y="4646906"/>
            <a:ext cx="233749" cy="297117"/>
          </a:xfrm>
          <a:prstGeom prst="rightArrow">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39574586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AFCFBA12-4B47-401C-B9B5-B88FFDBC3066}"/>
              </a:ext>
            </a:extLst>
          </p:cNvPr>
          <p:cNvCxnSpPr>
            <a:cxnSpLocks/>
          </p:cNvCxnSpPr>
          <p:nvPr/>
        </p:nvCxnSpPr>
        <p:spPr>
          <a:xfrm>
            <a:off x="0" y="739209"/>
            <a:ext cx="12192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33FDA15-0A01-4BCD-909A-20C97428A8F4}"/>
              </a:ext>
            </a:extLst>
          </p:cNvPr>
          <p:cNvSpPr txBox="1"/>
          <p:nvPr/>
        </p:nvSpPr>
        <p:spPr>
          <a:xfrm>
            <a:off x="207500" y="93125"/>
            <a:ext cx="1128073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prstClr val="black"/>
                </a:solidFill>
                <a:latin typeface="Arial" panose="020B0604020202020204" pitchFamily="34" charset="0"/>
                <a:cs typeface="Arial" panose="020B0604020202020204" pitchFamily="34" charset="0"/>
              </a:rPr>
              <a:t>Banks – Join RSE for a unique Quarterly CRE &amp; “Material Change” Series</a:t>
            </a:r>
            <a:endParaRPr kumimoji="0" lang="en-US" sz="2400" b="1" i="0" u="none" strike="noStrike" kern="1200" cap="none" spc="0" normalizeH="0" baseline="0" noProof="0" dirty="0">
              <a:ln>
                <a:noFill/>
              </a:ln>
              <a:solidFill>
                <a:srgbClr val="C21F26"/>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0C37FC88-DD3B-4C37-B6FF-5143E04D622E}"/>
              </a:ext>
            </a:extLst>
          </p:cNvPr>
          <p:cNvPicPr>
            <a:picLocks noChangeAspect="1"/>
          </p:cNvPicPr>
          <p:nvPr/>
        </p:nvPicPr>
        <p:blipFill>
          <a:blip r:embed="rId2"/>
          <a:stretch>
            <a:fillRect/>
          </a:stretch>
        </p:blipFill>
        <p:spPr>
          <a:xfrm>
            <a:off x="387228" y="951929"/>
            <a:ext cx="8964276" cy="4820323"/>
          </a:xfrm>
          <a:prstGeom prst="rect">
            <a:avLst/>
          </a:prstGeom>
        </p:spPr>
      </p:pic>
      <p:sp>
        <p:nvSpPr>
          <p:cNvPr id="6" name="TextBox 5">
            <a:extLst>
              <a:ext uri="{FF2B5EF4-FFF2-40B4-BE49-F238E27FC236}">
                <a16:creationId xmlns:a16="http://schemas.microsoft.com/office/drawing/2014/main" id="{724F28F8-8029-4842-BA3B-F1BB29AE8C2C}"/>
              </a:ext>
            </a:extLst>
          </p:cNvPr>
          <p:cNvSpPr txBox="1"/>
          <p:nvPr/>
        </p:nvSpPr>
        <p:spPr>
          <a:xfrm>
            <a:off x="9590049" y="936702"/>
            <a:ext cx="2419813" cy="1923604"/>
          </a:xfrm>
          <a:prstGeom prst="rect">
            <a:avLst/>
          </a:prstGeom>
          <a:noFill/>
        </p:spPr>
        <p:txBody>
          <a:bodyPr wrap="square" rtlCol="0">
            <a:spAutoFit/>
          </a:bodyPr>
          <a:lstStyle/>
          <a:p>
            <a:r>
              <a:rPr lang="en-US" sz="1700" b="1" dirty="0"/>
              <a:t>Email RSE at: </a:t>
            </a:r>
            <a:r>
              <a:rPr lang="en-US" sz="1700" dirty="0">
                <a:hlinkClick r:id="rId3"/>
              </a:rPr>
              <a:t>Info@RedShoeEconomics.com</a:t>
            </a:r>
            <a:r>
              <a:rPr lang="en-US" sz="1700" dirty="0"/>
              <a:t> – </a:t>
            </a:r>
            <a:r>
              <a:rPr lang="en-US" sz="1700" b="1" dirty="0">
                <a:highlight>
                  <a:srgbClr val="FFFF00"/>
                </a:highlight>
              </a:rPr>
              <a:t>Series starts in March </a:t>
            </a:r>
            <a:r>
              <a:rPr lang="en-US" sz="1700" dirty="0"/>
              <a:t>and continues in </a:t>
            </a:r>
            <a:r>
              <a:rPr lang="en-US" sz="1700" b="1" dirty="0">
                <a:solidFill>
                  <a:srgbClr val="0070C0"/>
                </a:solidFill>
              </a:rPr>
              <a:t>June with Appraisal Impairment Reviews </a:t>
            </a:r>
            <a:r>
              <a:rPr lang="en-US" sz="1700" dirty="0"/>
              <a:t>and </a:t>
            </a:r>
            <a:r>
              <a:rPr lang="en-US" sz="1700" b="1" dirty="0">
                <a:highlight>
                  <a:srgbClr val="FFFF00"/>
                </a:highlight>
              </a:rPr>
              <a:t>Sept. with ALLL for CRE.</a:t>
            </a:r>
          </a:p>
        </p:txBody>
      </p:sp>
      <p:sp>
        <p:nvSpPr>
          <p:cNvPr id="7" name="Google Shape;233;p33">
            <a:extLst>
              <a:ext uri="{FF2B5EF4-FFF2-40B4-BE49-F238E27FC236}">
                <a16:creationId xmlns:a16="http://schemas.microsoft.com/office/drawing/2014/main" id="{FAA00BEB-B48B-4979-B82E-18F9B35BF262}"/>
              </a:ext>
            </a:extLst>
          </p:cNvPr>
          <p:cNvSpPr txBox="1">
            <a:spLocks/>
          </p:cNvSpPr>
          <p:nvPr/>
        </p:nvSpPr>
        <p:spPr>
          <a:xfrm>
            <a:off x="10861287" y="6471587"/>
            <a:ext cx="407838" cy="386413"/>
          </a:xfrm>
          <a:prstGeom prst="rect">
            <a:avLst/>
          </a:prstGeom>
          <a:no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200" b="1" i="0" u="none" strike="noStrike" kern="0" cap="none" spc="0" normalizeH="0" baseline="0" noProof="0" smtClean="0">
                <a:ln>
                  <a:noFill/>
                </a:ln>
                <a:solidFill>
                  <a:prstClr val="black"/>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31</a:t>
            </a:fld>
            <a:endParaRPr kumimoji="0" lang="en-US" sz="1200" b="1" i="0" u="none" strike="noStrike" kern="0" cap="none" spc="0" normalizeH="0" baseline="0" noProof="0" dirty="0">
              <a:ln>
                <a:noFill/>
              </a:ln>
              <a:solidFill>
                <a:prstClr val="black"/>
              </a:solidFill>
              <a:effectLst/>
              <a:uLnTx/>
              <a:uFillTx/>
              <a:latin typeface="Arial"/>
              <a:ea typeface="Arial"/>
              <a:cs typeface="Arial"/>
              <a:sym typeface="Arial"/>
            </a:endParaRPr>
          </a:p>
        </p:txBody>
      </p:sp>
    </p:spTree>
    <p:extLst>
      <p:ext uri="{BB962C8B-B14F-4D97-AF65-F5344CB8AC3E}">
        <p14:creationId xmlns:p14="http://schemas.microsoft.com/office/powerpoint/2010/main" val="39041374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8;p28">
            <a:extLst>
              <a:ext uri="{FF2B5EF4-FFF2-40B4-BE49-F238E27FC236}">
                <a16:creationId xmlns:a16="http://schemas.microsoft.com/office/drawing/2014/main" id="{3769681D-C8EE-41AB-A120-FDB67910996F}"/>
              </a:ext>
            </a:extLst>
          </p:cNvPr>
          <p:cNvSpPr txBox="1"/>
          <p:nvPr/>
        </p:nvSpPr>
        <p:spPr>
          <a:xfrm>
            <a:off x="10787436" y="6351250"/>
            <a:ext cx="477751" cy="506750"/>
          </a:xfrm>
          <a:prstGeom prst="rect">
            <a:avLst/>
          </a:prstGeom>
          <a:noFill/>
          <a:ln>
            <a:noFill/>
          </a:ln>
        </p:spPr>
        <p:txBody>
          <a:bodyPr spcFirstLastPara="1" wrap="square" lIns="121900" tIns="60933" rIns="121900" bIns="60933"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1"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sz="1200" b="1"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10" name="Google Shape;129;p28">
            <a:extLst>
              <a:ext uri="{FF2B5EF4-FFF2-40B4-BE49-F238E27FC236}">
                <a16:creationId xmlns:a16="http://schemas.microsoft.com/office/drawing/2014/main" id="{C81D9641-DB9A-41BF-84CE-4A62E2589297}"/>
              </a:ext>
            </a:extLst>
          </p:cNvPr>
          <p:cNvSpPr txBox="1"/>
          <p:nvPr/>
        </p:nvSpPr>
        <p:spPr>
          <a:xfrm>
            <a:off x="1318159" y="134973"/>
            <a:ext cx="10189899" cy="581891"/>
          </a:xfrm>
          <a:prstGeom prst="rect">
            <a:avLst/>
          </a:prstGeom>
          <a:noFill/>
          <a:ln>
            <a:noFill/>
          </a:ln>
        </p:spPr>
        <p:txBody>
          <a:bodyPr spcFirstLastPara="1" wrap="square" lIns="121900" tIns="60933" rIns="121900" bIns="60933" anchor="t" anchorCtr="0">
            <a:noAutofit/>
          </a:bodyPr>
          <a:lstStyle/>
          <a:p>
            <a:pPr marL="457189" marR="0" lvl="0" indent="-156629" algn="l" defTabSz="914400" rtl="0" eaLnBrk="1" fontAlgn="auto" latinLnBrk="0" hangingPunct="1">
              <a:lnSpc>
                <a:spcPct val="100000"/>
              </a:lnSpc>
              <a:spcBef>
                <a:spcPts val="0"/>
              </a:spcBef>
              <a:spcAft>
                <a:spcPts val="0"/>
              </a:spcAft>
              <a:buClr>
                <a:srgbClr val="0070C0"/>
              </a:buClr>
              <a:buSzPts val="1200"/>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Calibri"/>
                <a:cs typeface="Calibri"/>
                <a:sym typeface="Calibri"/>
              </a:rPr>
              <a:t>State &amp; Local Gov. Fiscal Health – </a:t>
            </a:r>
            <a:r>
              <a:rPr kumimoji="0" lang="en-US" sz="2800" b="1" i="0" u="none" strike="noStrike" kern="1200" cap="none" spc="0" normalizeH="0" baseline="0" noProof="0" dirty="0">
                <a:ln>
                  <a:noFill/>
                </a:ln>
                <a:solidFill>
                  <a:srgbClr val="000000"/>
                </a:solidFill>
                <a:effectLst/>
                <a:highlight>
                  <a:srgbClr val="FFFF00"/>
                </a:highlight>
                <a:uLnTx/>
                <a:uFillTx/>
                <a:latin typeface="Calibri"/>
                <a:ea typeface="Calibri"/>
                <a:cs typeface="Calibri"/>
                <a:sym typeface="Calibri"/>
              </a:rPr>
              <a:t>Composition of State Revenue</a:t>
            </a:r>
            <a:endParaRPr kumimoji="0" sz="2800" b="0" i="0" u="none" strike="noStrike" kern="1200" cap="none" spc="0" normalizeH="0" baseline="0" noProof="0" dirty="0">
              <a:ln>
                <a:noFill/>
              </a:ln>
              <a:solidFill>
                <a:srgbClr val="000000"/>
              </a:solidFill>
              <a:effectLst/>
              <a:highlight>
                <a:srgbClr val="FFFF00"/>
              </a:highlight>
              <a:uLnTx/>
              <a:uFillTx/>
              <a:latin typeface="Calibri"/>
              <a:ea typeface="Calibri"/>
              <a:cs typeface="Calibri"/>
              <a:sym typeface="Calibri"/>
            </a:endParaRPr>
          </a:p>
        </p:txBody>
      </p:sp>
      <p:cxnSp>
        <p:nvCxnSpPr>
          <p:cNvPr id="11" name="Google Shape;133;p28">
            <a:extLst>
              <a:ext uri="{FF2B5EF4-FFF2-40B4-BE49-F238E27FC236}">
                <a16:creationId xmlns:a16="http://schemas.microsoft.com/office/drawing/2014/main" id="{63CEBF68-81A5-4C02-B469-4682A818D3D0}"/>
              </a:ext>
            </a:extLst>
          </p:cNvPr>
          <p:cNvCxnSpPr>
            <a:cxnSpLocks/>
          </p:cNvCxnSpPr>
          <p:nvPr/>
        </p:nvCxnSpPr>
        <p:spPr>
          <a:xfrm>
            <a:off x="0" y="727106"/>
            <a:ext cx="12192000" cy="0"/>
          </a:xfrm>
          <a:prstGeom prst="straightConnector1">
            <a:avLst/>
          </a:prstGeom>
          <a:noFill/>
          <a:ln w="57150" cap="flat" cmpd="sng">
            <a:solidFill>
              <a:schemeClr val="dk1"/>
            </a:solidFill>
            <a:prstDash val="solid"/>
            <a:round/>
            <a:headEnd type="none" w="sm" len="sm"/>
            <a:tailEnd type="none" w="sm" len="sm"/>
          </a:ln>
        </p:spPr>
      </p:cxnSp>
      <p:pic>
        <p:nvPicPr>
          <p:cNvPr id="4" name="Picture 3">
            <a:extLst>
              <a:ext uri="{FF2B5EF4-FFF2-40B4-BE49-F238E27FC236}">
                <a16:creationId xmlns:a16="http://schemas.microsoft.com/office/drawing/2014/main" id="{981A013C-AE36-4E1F-A56B-02EFC37D8845}"/>
              </a:ext>
            </a:extLst>
          </p:cNvPr>
          <p:cNvPicPr>
            <a:picLocks noChangeAspect="1"/>
          </p:cNvPicPr>
          <p:nvPr/>
        </p:nvPicPr>
        <p:blipFill>
          <a:blip r:embed="rId2"/>
          <a:stretch>
            <a:fillRect/>
          </a:stretch>
        </p:blipFill>
        <p:spPr>
          <a:xfrm>
            <a:off x="204205" y="780694"/>
            <a:ext cx="3865990" cy="3920905"/>
          </a:xfrm>
          <a:prstGeom prst="rect">
            <a:avLst/>
          </a:prstGeom>
        </p:spPr>
      </p:pic>
      <p:sp>
        <p:nvSpPr>
          <p:cNvPr id="5" name="TextBox 4">
            <a:extLst>
              <a:ext uri="{FF2B5EF4-FFF2-40B4-BE49-F238E27FC236}">
                <a16:creationId xmlns:a16="http://schemas.microsoft.com/office/drawing/2014/main" id="{40B8F6BB-584A-4034-BA88-420BFFF80DA3}"/>
              </a:ext>
            </a:extLst>
          </p:cNvPr>
          <p:cNvSpPr txBox="1"/>
          <p:nvPr/>
        </p:nvSpPr>
        <p:spPr>
          <a:xfrm>
            <a:off x="223023" y="4672361"/>
            <a:ext cx="376911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The five states with the highest average combined state and local sales tax rates </a:t>
            </a: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are Tennessee (9.55 percent), Louisiana (9.52 percent), Arkansas (9.51 percent), Washington (9.23 percent), and Alabama (9.22 percent).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70C0"/>
                </a:solidFill>
                <a:effectLst/>
                <a:uLnTx/>
                <a:uFillTx/>
                <a:latin typeface="Calibri" panose="020F0502020204030204"/>
                <a:ea typeface="+mn-ea"/>
                <a:cs typeface="+mn-cs"/>
              </a:rPr>
              <a:t>The five states with the lowest average combined rates are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Alaska (1.76 percent), Hawaii (4.44 percent), Wyoming (5.33 percent), Wisconsin (5.43 percent), and Maine (5.50 percent).</a:t>
            </a:r>
          </a:p>
        </p:txBody>
      </p:sp>
      <p:sp>
        <p:nvSpPr>
          <p:cNvPr id="12" name="Arrow: Right 11">
            <a:extLst>
              <a:ext uri="{FF2B5EF4-FFF2-40B4-BE49-F238E27FC236}">
                <a16:creationId xmlns:a16="http://schemas.microsoft.com/office/drawing/2014/main" id="{D9086DB0-EC5E-4123-BF8F-A922DD5BF5E1}"/>
              </a:ext>
            </a:extLst>
          </p:cNvPr>
          <p:cNvSpPr/>
          <p:nvPr/>
        </p:nvSpPr>
        <p:spPr>
          <a:xfrm rot="20760000">
            <a:off x="233135" y="3701545"/>
            <a:ext cx="219922" cy="333887"/>
          </a:xfrm>
          <a:prstGeom prst="rightArrow">
            <a:avLst/>
          </a:prstGeom>
          <a:solidFill>
            <a:srgbClr val="FFFF00"/>
          </a:solidFill>
          <a:ln w="38100">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pic>
        <p:nvPicPr>
          <p:cNvPr id="7" name="Picture 6">
            <a:extLst>
              <a:ext uri="{FF2B5EF4-FFF2-40B4-BE49-F238E27FC236}">
                <a16:creationId xmlns:a16="http://schemas.microsoft.com/office/drawing/2014/main" id="{8815531D-5E47-48A0-8C7B-AC0486597B9A}"/>
              </a:ext>
            </a:extLst>
          </p:cNvPr>
          <p:cNvPicPr>
            <a:picLocks noChangeAspect="1"/>
          </p:cNvPicPr>
          <p:nvPr/>
        </p:nvPicPr>
        <p:blipFill>
          <a:blip r:embed="rId3"/>
          <a:stretch>
            <a:fillRect/>
          </a:stretch>
        </p:blipFill>
        <p:spPr>
          <a:xfrm>
            <a:off x="4153428" y="836342"/>
            <a:ext cx="5863373" cy="5076401"/>
          </a:xfrm>
          <a:prstGeom prst="rect">
            <a:avLst/>
          </a:prstGeom>
        </p:spPr>
      </p:pic>
      <p:sp>
        <p:nvSpPr>
          <p:cNvPr id="9" name="TextBox 8">
            <a:extLst>
              <a:ext uri="{FF2B5EF4-FFF2-40B4-BE49-F238E27FC236}">
                <a16:creationId xmlns:a16="http://schemas.microsoft.com/office/drawing/2014/main" id="{48427DC8-3257-4543-ADB4-7C4E63273284}"/>
              </a:ext>
            </a:extLst>
          </p:cNvPr>
          <p:cNvSpPr txBox="1"/>
          <p:nvPr/>
        </p:nvSpPr>
        <p:spPr>
          <a:xfrm>
            <a:off x="10047249" y="1382751"/>
            <a:ext cx="1918009" cy="38933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New Hampshire and Alaska relied most heavily on property taxes, which respectively accounted for 63.8 percent and 45.6 percent of their tax collections</a:t>
            </a: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 in FY 2018. Neither have individual income taxes.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70C0"/>
                </a:solidFill>
                <a:effectLst/>
                <a:uLnTx/>
                <a:uFillTx/>
                <a:latin typeface="Calibri" panose="020F0502020204030204"/>
                <a:ea typeface="+mn-ea"/>
                <a:cs typeface="+mn-cs"/>
              </a:rPr>
              <a:t>Delaware and Alabama landed at the other end of the spectrum, raising the smallest portion of their state and local tax revenue through property taxes: 16.8 percent and 16.9 percent, respectively. </a:t>
            </a:r>
          </a:p>
        </p:txBody>
      </p:sp>
      <p:sp>
        <p:nvSpPr>
          <p:cNvPr id="18" name="TextBox 17">
            <a:extLst>
              <a:ext uri="{FF2B5EF4-FFF2-40B4-BE49-F238E27FC236}">
                <a16:creationId xmlns:a16="http://schemas.microsoft.com/office/drawing/2014/main" id="{05B9F781-6D21-48C0-92B8-A1EFCFC7D45E}"/>
              </a:ext>
            </a:extLst>
          </p:cNvPr>
          <p:cNvSpPr txBox="1"/>
          <p:nvPr/>
        </p:nvSpPr>
        <p:spPr>
          <a:xfrm>
            <a:off x="4095285" y="5981958"/>
            <a:ext cx="611644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https://taxfoundation.org/state-property-taxes-reliance-2021/</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4772011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8;p28">
            <a:extLst>
              <a:ext uri="{FF2B5EF4-FFF2-40B4-BE49-F238E27FC236}">
                <a16:creationId xmlns:a16="http://schemas.microsoft.com/office/drawing/2014/main" id="{3769681D-C8EE-41AB-A120-FDB67910996F}"/>
              </a:ext>
            </a:extLst>
          </p:cNvPr>
          <p:cNvSpPr txBox="1"/>
          <p:nvPr/>
        </p:nvSpPr>
        <p:spPr>
          <a:xfrm>
            <a:off x="10798588" y="6373552"/>
            <a:ext cx="477751" cy="506750"/>
          </a:xfrm>
          <a:prstGeom prst="rect">
            <a:avLst/>
          </a:prstGeom>
          <a:noFill/>
          <a:ln>
            <a:noFill/>
          </a:ln>
        </p:spPr>
        <p:txBody>
          <a:bodyPr spcFirstLastPara="1" wrap="square" lIns="121900" tIns="60933" rIns="121900" bIns="60933"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1"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sz="1200" b="1"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10" name="Google Shape;129;p28">
            <a:extLst>
              <a:ext uri="{FF2B5EF4-FFF2-40B4-BE49-F238E27FC236}">
                <a16:creationId xmlns:a16="http://schemas.microsoft.com/office/drawing/2014/main" id="{C81D9641-DB9A-41BF-84CE-4A62E2589297}"/>
              </a:ext>
            </a:extLst>
          </p:cNvPr>
          <p:cNvSpPr txBox="1"/>
          <p:nvPr/>
        </p:nvSpPr>
        <p:spPr>
          <a:xfrm>
            <a:off x="1318160" y="168426"/>
            <a:ext cx="9666514" cy="581891"/>
          </a:xfrm>
          <a:prstGeom prst="rect">
            <a:avLst/>
          </a:prstGeom>
          <a:noFill/>
          <a:ln>
            <a:noFill/>
          </a:ln>
        </p:spPr>
        <p:txBody>
          <a:bodyPr spcFirstLastPara="1" wrap="square" lIns="121900" tIns="60933" rIns="121900" bIns="60933" anchor="t" anchorCtr="0">
            <a:noAutofit/>
          </a:bodyPr>
          <a:lstStyle/>
          <a:p>
            <a:pPr marL="457189" marR="0" lvl="0" indent="-156629" algn="l" defTabSz="914400" rtl="0" eaLnBrk="1" fontAlgn="auto" latinLnBrk="0" hangingPunct="1">
              <a:lnSpc>
                <a:spcPct val="100000"/>
              </a:lnSpc>
              <a:spcBef>
                <a:spcPts val="0"/>
              </a:spcBef>
              <a:spcAft>
                <a:spcPts val="0"/>
              </a:spcAft>
              <a:buClr>
                <a:srgbClr val="0070C0"/>
              </a:buClr>
              <a:buSzPts val="1200"/>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Calibri"/>
                <a:cs typeface="Calibri"/>
                <a:sym typeface="Calibri"/>
              </a:rPr>
              <a:t>State &amp; Local Gov. Fiscal Health – </a:t>
            </a:r>
            <a:r>
              <a:rPr kumimoji="0" lang="en-US" sz="2800" b="1" i="0" u="none" strike="noStrike" kern="1200" cap="none" spc="0" normalizeH="0" baseline="0" noProof="0" dirty="0">
                <a:ln>
                  <a:noFill/>
                </a:ln>
                <a:solidFill>
                  <a:srgbClr val="000000"/>
                </a:solidFill>
                <a:effectLst/>
                <a:highlight>
                  <a:srgbClr val="FFFF00"/>
                </a:highlight>
                <a:uLnTx/>
                <a:uFillTx/>
                <a:latin typeface="Calibri"/>
                <a:ea typeface="Calibri"/>
                <a:cs typeface="Calibri"/>
                <a:sym typeface="Calibri"/>
              </a:rPr>
              <a:t>Chapter 9 Bankruptcies</a:t>
            </a:r>
            <a:endParaRPr kumimoji="0" sz="2800" b="0" i="0" u="none" strike="noStrike" kern="1200" cap="none" spc="0" normalizeH="0" baseline="0" noProof="0" dirty="0">
              <a:ln>
                <a:noFill/>
              </a:ln>
              <a:solidFill>
                <a:srgbClr val="000000"/>
              </a:solidFill>
              <a:effectLst/>
              <a:highlight>
                <a:srgbClr val="FFFF00"/>
              </a:highlight>
              <a:uLnTx/>
              <a:uFillTx/>
              <a:latin typeface="Calibri"/>
              <a:ea typeface="Calibri"/>
              <a:cs typeface="Calibri"/>
              <a:sym typeface="Calibri"/>
            </a:endParaRPr>
          </a:p>
        </p:txBody>
      </p:sp>
      <p:cxnSp>
        <p:nvCxnSpPr>
          <p:cNvPr id="11" name="Google Shape;133;p28">
            <a:extLst>
              <a:ext uri="{FF2B5EF4-FFF2-40B4-BE49-F238E27FC236}">
                <a16:creationId xmlns:a16="http://schemas.microsoft.com/office/drawing/2014/main" id="{63CEBF68-81A5-4C02-B469-4682A818D3D0}"/>
              </a:ext>
            </a:extLst>
          </p:cNvPr>
          <p:cNvCxnSpPr>
            <a:cxnSpLocks/>
          </p:cNvCxnSpPr>
          <p:nvPr/>
        </p:nvCxnSpPr>
        <p:spPr>
          <a:xfrm>
            <a:off x="0" y="727106"/>
            <a:ext cx="12192000" cy="0"/>
          </a:xfrm>
          <a:prstGeom prst="straightConnector1">
            <a:avLst/>
          </a:prstGeom>
          <a:noFill/>
          <a:ln w="57150" cap="flat" cmpd="sng">
            <a:solidFill>
              <a:schemeClr val="dk1"/>
            </a:solidFill>
            <a:prstDash val="solid"/>
            <a:round/>
            <a:headEnd type="none" w="sm" len="sm"/>
            <a:tailEnd type="none" w="sm" len="sm"/>
          </a:ln>
        </p:spPr>
      </p:cxnSp>
      <p:sp>
        <p:nvSpPr>
          <p:cNvPr id="14" name="TextBox 13">
            <a:extLst>
              <a:ext uri="{FF2B5EF4-FFF2-40B4-BE49-F238E27FC236}">
                <a16:creationId xmlns:a16="http://schemas.microsoft.com/office/drawing/2014/main" id="{22C08BDA-5FB4-40F5-A8F7-75BB623DF516}"/>
              </a:ext>
            </a:extLst>
          </p:cNvPr>
          <p:cNvSpPr txBox="1"/>
          <p:nvPr/>
        </p:nvSpPr>
        <p:spPr>
          <a:xfrm>
            <a:off x="254611" y="881975"/>
            <a:ext cx="5454814" cy="304698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Chapter 9 is Bankruptcy for counties and cities; expect 100-150 in the next 12-24 months.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Focus on “What If” thinking as to a city or county bankruptcy: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Can it be traded?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Can it be financed?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How to Value?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Go to </a:t>
            </a: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NUVEEN.com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for a historical perspective on Chapter 9 bankruptcies.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Not all states provide for Chapter 9 Bankruptcy.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Nuveen has a good paper on this topic and which states don’t allow Chapter 9 BK. SC yes, NC is “Conditional”</a:t>
            </a:r>
          </a:p>
        </p:txBody>
      </p:sp>
      <p:sp>
        <p:nvSpPr>
          <p:cNvPr id="17" name="TextBox 16">
            <a:extLst>
              <a:ext uri="{FF2B5EF4-FFF2-40B4-BE49-F238E27FC236}">
                <a16:creationId xmlns:a16="http://schemas.microsoft.com/office/drawing/2014/main" id="{7FAF5E5F-39F6-47A9-B7A1-CB6A1FE006E0}"/>
              </a:ext>
            </a:extLst>
          </p:cNvPr>
          <p:cNvSpPr txBox="1"/>
          <p:nvPr/>
        </p:nvSpPr>
        <p:spPr>
          <a:xfrm>
            <a:off x="7505240" y="5006465"/>
            <a:ext cx="444886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https://www.nuveen.com/en-us/thinking/municipal-bond-investing/municipal-bankruptcy-a-primer-on-chapter-9</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8" name="Arrow: Right 7">
            <a:extLst>
              <a:ext uri="{FF2B5EF4-FFF2-40B4-BE49-F238E27FC236}">
                <a16:creationId xmlns:a16="http://schemas.microsoft.com/office/drawing/2014/main" id="{D2D98BED-E6A2-452F-A4CD-A7A7AEC4FDE5}"/>
              </a:ext>
            </a:extLst>
          </p:cNvPr>
          <p:cNvSpPr/>
          <p:nvPr/>
        </p:nvSpPr>
        <p:spPr>
          <a:xfrm rot="20760000">
            <a:off x="277739" y="3131257"/>
            <a:ext cx="219922" cy="333887"/>
          </a:xfrm>
          <a:prstGeom prst="rightArrow">
            <a:avLst/>
          </a:prstGeom>
          <a:solidFill>
            <a:srgbClr val="FFFF00"/>
          </a:solidFill>
          <a:ln w="38100">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pic>
        <p:nvPicPr>
          <p:cNvPr id="2050" name="Picture 2" descr="Not all states authorize Chapter 9 filing - Map of US">
            <a:extLst>
              <a:ext uri="{FF2B5EF4-FFF2-40B4-BE49-F238E27FC236}">
                <a16:creationId xmlns:a16="http://schemas.microsoft.com/office/drawing/2014/main" id="{1AA1C76A-F57B-4BE9-BC85-E5304930A2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9945" y="3612994"/>
            <a:ext cx="3048970" cy="275551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17FDE094-2E0F-4272-8C52-606D6B14A91F}"/>
              </a:ext>
            </a:extLst>
          </p:cNvPr>
          <p:cNvPicPr/>
          <p:nvPr/>
        </p:nvPicPr>
        <p:blipFill>
          <a:blip r:embed="rId4"/>
          <a:stretch>
            <a:fillRect/>
          </a:stretch>
        </p:blipFill>
        <p:spPr>
          <a:xfrm>
            <a:off x="6713034" y="825190"/>
            <a:ext cx="5207620" cy="3334216"/>
          </a:xfrm>
          <a:prstGeom prst="rect">
            <a:avLst/>
          </a:prstGeom>
        </p:spPr>
      </p:pic>
    </p:spTree>
    <p:extLst>
      <p:ext uri="{BB962C8B-B14F-4D97-AF65-F5344CB8AC3E}">
        <p14:creationId xmlns:p14="http://schemas.microsoft.com/office/powerpoint/2010/main" val="38413717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ACCB1E84-8770-4E70-98B0-0E14F9C37C85}"/>
              </a:ext>
            </a:extLst>
          </p:cNvPr>
          <p:cNvSpPr txBox="1"/>
          <p:nvPr/>
        </p:nvSpPr>
        <p:spPr>
          <a:xfrm>
            <a:off x="178087" y="359176"/>
            <a:ext cx="3859613" cy="1231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a:ea typeface="+mn-ea"/>
                <a:cs typeface="+mn-cs"/>
              </a:rPr>
              <a:t>The Fed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a:ea typeface="+mn-ea"/>
                <a:cs typeface="+mn-cs"/>
              </a:rPr>
              <a:t>Its Balance Sheet: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21F26"/>
                </a:solidFill>
                <a:effectLst/>
                <a:uLnTx/>
                <a:uFillTx/>
                <a:latin typeface="Arial" panose="020B0604020202020204"/>
                <a:ea typeface="+mn-ea"/>
                <a:cs typeface="+mn-cs"/>
              </a:rPr>
              <a:t>Oh, It Matters!</a:t>
            </a:r>
          </a:p>
        </p:txBody>
      </p:sp>
      <p:sp>
        <p:nvSpPr>
          <p:cNvPr id="3" name="Google Shape;233;p33">
            <a:extLst>
              <a:ext uri="{FF2B5EF4-FFF2-40B4-BE49-F238E27FC236}">
                <a16:creationId xmlns:a16="http://schemas.microsoft.com/office/drawing/2014/main" id="{0AEA44A6-42E8-45D1-A4B1-1DEA58C61411}"/>
              </a:ext>
            </a:extLst>
          </p:cNvPr>
          <p:cNvSpPr txBox="1">
            <a:spLocks/>
          </p:cNvSpPr>
          <p:nvPr/>
        </p:nvSpPr>
        <p:spPr>
          <a:xfrm>
            <a:off x="10910223" y="6459422"/>
            <a:ext cx="393395" cy="365125"/>
          </a:xfrm>
          <a:prstGeom prst="rect">
            <a:avLst/>
          </a:prstGeom>
          <a:no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200" b="1" i="0" u="none" strike="noStrike" kern="0" cap="none" spc="0" normalizeH="0" baseline="0" noProof="0" smtClean="0">
                <a:ln>
                  <a:noFill/>
                </a:ln>
                <a:solidFill>
                  <a:prstClr val="black"/>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34</a:t>
            </a:fld>
            <a:endParaRPr kumimoji="0" lang="en-US" sz="1200" b="1"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4" name="TextBox 3">
            <a:extLst>
              <a:ext uri="{FF2B5EF4-FFF2-40B4-BE49-F238E27FC236}">
                <a16:creationId xmlns:a16="http://schemas.microsoft.com/office/drawing/2014/main" id="{9DDABCE4-8219-4121-8CCC-8FA72763E2D6}"/>
              </a:ext>
            </a:extLst>
          </p:cNvPr>
          <p:cNvSpPr txBox="1"/>
          <p:nvPr/>
        </p:nvSpPr>
        <p:spPr>
          <a:xfrm>
            <a:off x="5583044" y="6492539"/>
            <a:ext cx="2810105" cy="276999"/>
          </a:xfrm>
          <a:prstGeom prst="rect">
            <a:avLst/>
          </a:prstGeom>
          <a:noFill/>
        </p:spPr>
        <p:txBody>
          <a:bodyPr wrap="square" lIns="274320" rIns="2743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2"/>
              </a:rPr>
              <a:t>KC@RedShoeEconomics.com</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cxnSp>
        <p:nvCxnSpPr>
          <p:cNvPr id="22" name="Straight Connector 21">
            <a:extLst>
              <a:ext uri="{FF2B5EF4-FFF2-40B4-BE49-F238E27FC236}">
                <a16:creationId xmlns:a16="http://schemas.microsoft.com/office/drawing/2014/main" id="{24577159-6F41-4166-9450-BA09D56B74EE}"/>
              </a:ext>
            </a:extLst>
          </p:cNvPr>
          <p:cNvCxnSpPr>
            <a:cxnSpLocks/>
          </p:cNvCxnSpPr>
          <p:nvPr/>
        </p:nvCxnSpPr>
        <p:spPr>
          <a:xfrm>
            <a:off x="3768510" y="385610"/>
            <a:ext cx="0" cy="37643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F263226-9485-4A87-87FA-77B6C5F82A3C}"/>
              </a:ext>
            </a:extLst>
          </p:cNvPr>
          <p:cNvCxnSpPr>
            <a:cxnSpLocks/>
          </p:cNvCxnSpPr>
          <p:nvPr/>
        </p:nvCxnSpPr>
        <p:spPr>
          <a:xfrm>
            <a:off x="0" y="1790663"/>
            <a:ext cx="362783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6B266F10-7084-4ACB-BC8C-10D4B576C6FD}"/>
              </a:ext>
            </a:extLst>
          </p:cNvPr>
          <p:cNvPicPr>
            <a:picLocks noChangeAspect="1"/>
          </p:cNvPicPr>
          <p:nvPr/>
        </p:nvPicPr>
        <p:blipFill>
          <a:blip r:embed="rId3"/>
          <a:stretch>
            <a:fillRect/>
          </a:stretch>
        </p:blipFill>
        <p:spPr>
          <a:xfrm>
            <a:off x="89556" y="4919116"/>
            <a:ext cx="4030101" cy="1270667"/>
          </a:xfrm>
          <a:prstGeom prst="rect">
            <a:avLst/>
          </a:prstGeom>
        </p:spPr>
      </p:pic>
      <p:sp>
        <p:nvSpPr>
          <p:cNvPr id="16" name="TextBox 15">
            <a:extLst>
              <a:ext uri="{FF2B5EF4-FFF2-40B4-BE49-F238E27FC236}">
                <a16:creationId xmlns:a16="http://schemas.microsoft.com/office/drawing/2014/main" id="{D21363CF-F472-46C6-91DF-F883B648A9EE}"/>
              </a:ext>
            </a:extLst>
          </p:cNvPr>
          <p:cNvSpPr txBox="1"/>
          <p:nvPr/>
        </p:nvSpPr>
        <p:spPr>
          <a:xfrm>
            <a:off x="164123" y="4419600"/>
            <a:ext cx="373966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10-Yr Tr spikes Nov 10 to 97bps from 51bps low Aug 4</a:t>
            </a:r>
            <a:r>
              <a:rPr kumimoji="0" lang="en-US" sz="1600" b="1"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Jan 2021 &gt;1.1% Why?</a:t>
            </a:r>
          </a:p>
        </p:txBody>
      </p:sp>
      <p:pic>
        <p:nvPicPr>
          <p:cNvPr id="7" name="Picture 6">
            <a:extLst>
              <a:ext uri="{FF2B5EF4-FFF2-40B4-BE49-F238E27FC236}">
                <a16:creationId xmlns:a16="http://schemas.microsoft.com/office/drawing/2014/main" id="{AD493823-E878-40F5-85D4-D1E9D84DBFE5}"/>
              </a:ext>
            </a:extLst>
          </p:cNvPr>
          <p:cNvPicPr>
            <a:picLocks noChangeAspect="1"/>
          </p:cNvPicPr>
          <p:nvPr/>
        </p:nvPicPr>
        <p:blipFill>
          <a:blip r:embed="rId4"/>
          <a:stretch>
            <a:fillRect/>
          </a:stretch>
        </p:blipFill>
        <p:spPr>
          <a:xfrm>
            <a:off x="1671531" y="1980278"/>
            <a:ext cx="1352504" cy="2368983"/>
          </a:xfrm>
          <a:prstGeom prst="rect">
            <a:avLst/>
          </a:prstGeom>
        </p:spPr>
      </p:pic>
      <p:sp>
        <p:nvSpPr>
          <p:cNvPr id="9" name="TextBox 8">
            <a:extLst>
              <a:ext uri="{FF2B5EF4-FFF2-40B4-BE49-F238E27FC236}">
                <a16:creationId xmlns:a16="http://schemas.microsoft.com/office/drawing/2014/main" id="{927D08CD-E32E-4FA7-9278-50F28BC6CD55}"/>
              </a:ext>
            </a:extLst>
          </p:cNvPr>
          <p:cNvSpPr txBox="1"/>
          <p:nvPr/>
        </p:nvSpPr>
        <p:spPr>
          <a:xfrm>
            <a:off x="117230" y="1899139"/>
            <a:ext cx="145366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2021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FOMC Meeting Dates</a:t>
            </a:r>
          </a:p>
        </p:txBody>
      </p:sp>
      <p:pic>
        <p:nvPicPr>
          <p:cNvPr id="18" name="Picture 17">
            <a:extLst>
              <a:ext uri="{FF2B5EF4-FFF2-40B4-BE49-F238E27FC236}">
                <a16:creationId xmlns:a16="http://schemas.microsoft.com/office/drawing/2014/main" id="{A28288B0-8CB7-41E2-9E80-7BE510F695B3}"/>
              </a:ext>
            </a:extLst>
          </p:cNvPr>
          <p:cNvPicPr>
            <a:picLocks noChangeAspect="1"/>
          </p:cNvPicPr>
          <p:nvPr/>
        </p:nvPicPr>
        <p:blipFill>
          <a:blip r:embed="rId5"/>
          <a:stretch>
            <a:fillRect/>
          </a:stretch>
        </p:blipFill>
        <p:spPr>
          <a:xfrm>
            <a:off x="4129667" y="336788"/>
            <a:ext cx="7449590" cy="3581900"/>
          </a:xfrm>
          <a:prstGeom prst="rect">
            <a:avLst/>
          </a:prstGeom>
        </p:spPr>
      </p:pic>
      <p:sp>
        <p:nvSpPr>
          <p:cNvPr id="28" name="Rectangle 27">
            <a:extLst>
              <a:ext uri="{FF2B5EF4-FFF2-40B4-BE49-F238E27FC236}">
                <a16:creationId xmlns:a16="http://schemas.microsoft.com/office/drawing/2014/main" id="{1E9887B4-9818-4157-A972-77178E001F11}"/>
              </a:ext>
            </a:extLst>
          </p:cNvPr>
          <p:cNvSpPr/>
          <p:nvPr/>
        </p:nvSpPr>
        <p:spPr>
          <a:xfrm>
            <a:off x="4195853" y="2047204"/>
            <a:ext cx="7468642" cy="156117"/>
          </a:xfrm>
          <a:prstGeom prst="rect">
            <a:avLst/>
          </a:prstGeom>
          <a:noFill/>
          <a:ln w="19050">
            <a:solidFill>
              <a:srgbClr val="E426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0" name="Arrow: Right 29">
            <a:extLst>
              <a:ext uri="{FF2B5EF4-FFF2-40B4-BE49-F238E27FC236}">
                <a16:creationId xmlns:a16="http://schemas.microsoft.com/office/drawing/2014/main" id="{B902A586-67FA-4F5A-B0DE-F7EBD7F728A8}"/>
              </a:ext>
            </a:extLst>
          </p:cNvPr>
          <p:cNvSpPr/>
          <p:nvPr/>
        </p:nvSpPr>
        <p:spPr>
          <a:xfrm rot="19980000">
            <a:off x="11104273" y="605258"/>
            <a:ext cx="259262" cy="286649"/>
          </a:xfrm>
          <a:prstGeom prst="rightArrow">
            <a:avLst/>
          </a:prstGeom>
          <a:solidFill>
            <a:srgbClr val="E4264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32" name="Arrow: Right 31">
            <a:extLst>
              <a:ext uri="{FF2B5EF4-FFF2-40B4-BE49-F238E27FC236}">
                <a16:creationId xmlns:a16="http://schemas.microsoft.com/office/drawing/2014/main" id="{01D9368C-0AE5-4064-9547-E15E3D704109}"/>
              </a:ext>
            </a:extLst>
          </p:cNvPr>
          <p:cNvSpPr/>
          <p:nvPr/>
        </p:nvSpPr>
        <p:spPr>
          <a:xfrm rot="840000" flipH="1">
            <a:off x="11686356" y="2037122"/>
            <a:ext cx="259262" cy="286649"/>
          </a:xfrm>
          <a:prstGeom prst="rightArrow">
            <a:avLst/>
          </a:prstGeom>
          <a:solidFill>
            <a:srgbClr val="E4264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pic>
        <p:nvPicPr>
          <p:cNvPr id="20" name="Picture 19">
            <a:extLst>
              <a:ext uri="{FF2B5EF4-FFF2-40B4-BE49-F238E27FC236}">
                <a16:creationId xmlns:a16="http://schemas.microsoft.com/office/drawing/2014/main" id="{B944C78D-1EB9-4817-909A-6CF1571F0CE4}"/>
              </a:ext>
            </a:extLst>
          </p:cNvPr>
          <p:cNvPicPr>
            <a:picLocks noChangeAspect="1"/>
          </p:cNvPicPr>
          <p:nvPr/>
        </p:nvPicPr>
        <p:blipFill>
          <a:blip r:embed="rId6"/>
          <a:stretch>
            <a:fillRect/>
          </a:stretch>
        </p:blipFill>
        <p:spPr>
          <a:xfrm>
            <a:off x="4153113" y="3998973"/>
            <a:ext cx="7449590" cy="876422"/>
          </a:xfrm>
          <a:prstGeom prst="rect">
            <a:avLst/>
          </a:prstGeom>
        </p:spPr>
      </p:pic>
      <p:sp>
        <p:nvSpPr>
          <p:cNvPr id="35" name="Rectangle 34">
            <a:extLst>
              <a:ext uri="{FF2B5EF4-FFF2-40B4-BE49-F238E27FC236}">
                <a16:creationId xmlns:a16="http://schemas.microsoft.com/office/drawing/2014/main" id="{0DCB0A6D-D0A7-4849-B7A9-66C0CD673FB7}"/>
              </a:ext>
            </a:extLst>
          </p:cNvPr>
          <p:cNvSpPr/>
          <p:nvPr/>
        </p:nvSpPr>
        <p:spPr>
          <a:xfrm>
            <a:off x="4148962" y="4165077"/>
            <a:ext cx="7468642" cy="156117"/>
          </a:xfrm>
          <a:prstGeom prst="rect">
            <a:avLst/>
          </a:prstGeom>
          <a:noFill/>
          <a:ln w="19050">
            <a:solidFill>
              <a:srgbClr val="E426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6" name="Rectangle 35">
            <a:extLst>
              <a:ext uri="{FF2B5EF4-FFF2-40B4-BE49-F238E27FC236}">
                <a16:creationId xmlns:a16="http://schemas.microsoft.com/office/drawing/2014/main" id="{6413306A-82F5-41B9-A676-16302C1F0949}"/>
              </a:ext>
            </a:extLst>
          </p:cNvPr>
          <p:cNvSpPr/>
          <p:nvPr/>
        </p:nvSpPr>
        <p:spPr>
          <a:xfrm>
            <a:off x="4160684" y="4729377"/>
            <a:ext cx="7468642" cy="156117"/>
          </a:xfrm>
          <a:prstGeom prst="rect">
            <a:avLst/>
          </a:prstGeom>
          <a:noFill/>
          <a:ln w="19050">
            <a:solidFill>
              <a:srgbClr val="E426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7" name="Arrow: Right 36">
            <a:extLst>
              <a:ext uri="{FF2B5EF4-FFF2-40B4-BE49-F238E27FC236}">
                <a16:creationId xmlns:a16="http://schemas.microsoft.com/office/drawing/2014/main" id="{5B52C25C-99E1-4958-A94A-E5EF1A32A3E6}"/>
              </a:ext>
            </a:extLst>
          </p:cNvPr>
          <p:cNvSpPr/>
          <p:nvPr/>
        </p:nvSpPr>
        <p:spPr>
          <a:xfrm rot="19980000">
            <a:off x="10060920" y="4884181"/>
            <a:ext cx="259262" cy="286649"/>
          </a:xfrm>
          <a:prstGeom prst="rightArrow">
            <a:avLst/>
          </a:prstGeom>
          <a:solidFill>
            <a:srgbClr val="E4264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38" name="Arrow: Right 37">
            <a:extLst>
              <a:ext uri="{FF2B5EF4-FFF2-40B4-BE49-F238E27FC236}">
                <a16:creationId xmlns:a16="http://schemas.microsoft.com/office/drawing/2014/main" id="{9E14804E-8418-4452-9030-455AB18A8900}"/>
              </a:ext>
            </a:extLst>
          </p:cNvPr>
          <p:cNvSpPr/>
          <p:nvPr/>
        </p:nvSpPr>
        <p:spPr>
          <a:xfrm rot="840000" flipH="1">
            <a:off x="11086191" y="4908705"/>
            <a:ext cx="259262" cy="286649"/>
          </a:xfrm>
          <a:prstGeom prst="rightArrow">
            <a:avLst/>
          </a:prstGeom>
          <a:solidFill>
            <a:srgbClr val="E4264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1" name="TextBox 20">
            <a:extLst>
              <a:ext uri="{FF2B5EF4-FFF2-40B4-BE49-F238E27FC236}">
                <a16:creationId xmlns:a16="http://schemas.microsoft.com/office/drawing/2014/main" id="{F46F5062-5AE5-4FD5-840F-BF947F5F1AE4}"/>
              </a:ext>
            </a:extLst>
          </p:cNvPr>
          <p:cNvSpPr txBox="1"/>
          <p:nvPr/>
        </p:nvSpPr>
        <p:spPr>
          <a:xfrm>
            <a:off x="4548554" y="5216769"/>
            <a:ext cx="738553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Why no recession, yet?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$5.0 Trillion Fiscal Stimulus by Congress with $2.0 Trillion more on the way</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$3.2 Trillion Monetary Stimulus by the FED ($2.0 Tr in Housing/MBS)</a:t>
            </a:r>
          </a:p>
        </p:txBody>
      </p:sp>
      <p:sp>
        <p:nvSpPr>
          <p:cNvPr id="39" name="TextBox 38">
            <a:extLst>
              <a:ext uri="{FF2B5EF4-FFF2-40B4-BE49-F238E27FC236}">
                <a16:creationId xmlns:a16="http://schemas.microsoft.com/office/drawing/2014/main" id="{8B772DBD-D185-4984-91AA-BB4391822C65}"/>
              </a:ext>
            </a:extLst>
          </p:cNvPr>
          <p:cNvSpPr txBox="1"/>
          <p:nvPr/>
        </p:nvSpPr>
        <p:spPr>
          <a:xfrm>
            <a:off x="5533292" y="4912351"/>
            <a:ext cx="4618893"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33333"/>
                </a:solidFill>
                <a:effectLst/>
                <a:uLnTx/>
                <a:uFillTx/>
                <a:latin typeface="Arial" panose="020B0604020202020204"/>
                <a:ea typeface="+mn-ea"/>
                <a:cs typeface="+mn-cs"/>
                <a:hlinkClick r:id="rId7">
                  <a:extLst>
                    <a:ext uri="{A12FA001-AC4F-418D-AE19-62706E023703}">
                      <ahyp:hlinkClr xmlns:ahyp="http://schemas.microsoft.com/office/drawing/2018/hyperlinkcolor" val="tx"/>
                    </a:ext>
                  </a:extLst>
                </a:hlinkClick>
              </a:rPr>
              <a:t>https://www.federalreserve.gov/releases/h41/current/default.htm</a:t>
            </a:r>
            <a:endParaRPr kumimoji="0" lang="en-US" sz="1200" b="0" i="0" u="none" strike="noStrike" kern="1200" cap="none" spc="0" normalizeH="0" baseline="0" noProof="0" dirty="0">
              <a:ln>
                <a:noFill/>
              </a:ln>
              <a:solidFill>
                <a:srgbClr val="333333"/>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3" name="Arrow: Right 22">
            <a:extLst>
              <a:ext uri="{FF2B5EF4-FFF2-40B4-BE49-F238E27FC236}">
                <a16:creationId xmlns:a16="http://schemas.microsoft.com/office/drawing/2014/main" id="{D8505073-94B3-4E2D-98A0-B4F148422F77}"/>
              </a:ext>
            </a:extLst>
          </p:cNvPr>
          <p:cNvSpPr/>
          <p:nvPr/>
        </p:nvSpPr>
        <p:spPr>
          <a:xfrm rot="19980000">
            <a:off x="9878784" y="2014600"/>
            <a:ext cx="259262" cy="286649"/>
          </a:xfrm>
          <a:prstGeom prst="rightArrow">
            <a:avLst/>
          </a:prstGeom>
          <a:solidFill>
            <a:srgbClr val="E4264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5" name="Arrow: Right 24">
            <a:extLst>
              <a:ext uri="{FF2B5EF4-FFF2-40B4-BE49-F238E27FC236}">
                <a16:creationId xmlns:a16="http://schemas.microsoft.com/office/drawing/2014/main" id="{B6F607AE-F5F8-443C-BAFA-0DACE0544E9E}"/>
              </a:ext>
            </a:extLst>
          </p:cNvPr>
          <p:cNvSpPr/>
          <p:nvPr/>
        </p:nvSpPr>
        <p:spPr>
          <a:xfrm rot="840000" flipH="1">
            <a:off x="11638035" y="4118682"/>
            <a:ext cx="259262" cy="286649"/>
          </a:xfrm>
          <a:prstGeom prst="rightArrow">
            <a:avLst/>
          </a:prstGeom>
          <a:solidFill>
            <a:srgbClr val="E4264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6" name="Arrow: Right 25">
            <a:extLst>
              <a:ext uri="{FF2B5EF4-FFF2-40B4-BE49-F238E27FC236}">
                <a16:creationId xmlns:a16="http://schemas.microsoft.com/office/drawing/2014/main" id="{CDEDB8DC-DD19-4D7E-BA5D-EF08A68C709F}"/>
              </a:ext>
            </a:extLst>
          </p:cNvPr>
          <p:cNvSpPr/>
          <p:nvPr/>
        </p:nvSpPr>
        <p:spPr>
          <a:xfrm rot="840000" flipH="1">
            <a:off x="2735643" y="2230409"/>
            <a:ext cx="259262" cy="286649"/>
          </a:xfrm>
          <a:prstGeom prst="rightArrow">
            <a:avLst/>
          </a:prstGeom>
          <a:solidFill>
            <a:srgbClr val="E4264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7C2C0D4E-C3CB-4FB1-92CF-B32A9100A0A2}"/>
              </a:ext>
            </a:extLst>
          </p:cNvPr>
          <p:cNvSpPr txBox="1"/>
          <p:nvPr/>
        </p:nvSpPr>
        <p:spPr>
          <a:xfrm>
            <a:off x="6055111" y="2520176"/>
            <a:ext cx="2341757" cy="8771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No coincidence 10-Yr hit 1.25% this week or Bitcoin $50k</a:t>
            </a:r>
          </a:p>
        </p:txBody>
      </p:sp>
    </p:spTree>
    <p:extLst>
      <p:ext uri="{BB962C8B-B14F-4D97-AF65-F5344CB8AC3E}">
        <p14:creationId xmlns:p14="http://schemas.microsoft.com/office/powerpoint/2010/main" val="24995174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33;p33">
            <a:extLst>
              <a:ext uri="{FF2B5EF4-FFF2-40B4-BE49-F238E27FC236}">
                <a16:creationId xmlns:a16="http://schemas.microsoft.com/office/drawing/2014/main" id="{C32F247A-C97C-44B1-981A-EC47D6A763E6}"/>
              </a:ext>
            </a:extLst>
          </p:cNvPr>
          <p:cNvSpPr txBox="1">
            <a:spLocks/>
          </p:cNvSpPr>
          <p:nvPr/>
        </p:nvSpPr>
        <p:spPr>
          <a:xfrm>
            <a:off x="10806624" y="6438238"/>
            <a:ext cx="466680" cy="408611"/>
          </a:xfrm>
          <a:prstGeom prst="rect">
            <a:avLst/>
          </a:prstGeom>
          <a:no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200" b="1" i="0" u="none" strike="noStrike" kern="0" cap="none" spc="0" normalizeH="0" baseline="0" noProof="0" smtClean="0">
                <a:ln>
                  <a:noFill/>
                </a:ln>
                <a:solidFill>
                  <a:prstClr val="black"/>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35</a:t>
            </a:fld>
            <a:endParaRPr kumimoji="0" lang="en-US" sz="1200" b="1" i="0" u="none" strike="noStrike" kern="0" cap="none" spc="0" normalizeH="0" baseline="0" noProof="0" dirty="0">
              <a:ln>
                <a:noFill/>
              </a:ln>
              <a:solidFill>
                <a:prstClr val="black"/>
              </a:solidFill>
              <a:effectLst/>
              <a:uLnTx/>
              <a:uFillTx/>
              <a:latin typeface="Arial"/>
              <a:ea typeface="Arial"/>
              <a:cs typeface="Arial"/>
              <a:sym typeface="Arial"/>
            </a:endParaRPr>
          </a:p>
        </p:txBody>
      </p:sp>
      <p:pic>
        <p:nvPicPr>
          <p:cNvPr id="4" name="Picture 3">
            <a:extLst>
              <a:ext uri="{FF2B5EF4-FFF2-40B4-BE49-F238E27FC236}">
                <a16:creationId xmlns:a16="http://schemas.microsoft.com/office/drawing/2014/main" id="{65E11271-F26D-4B91-A614-994DD4AD8084}"/>
              </a:ext>
            </a:extLst>
          </p:cNvPr>
          <p:cNvPicPr>
            <a:picLocks noChangeAspect="1"/>
          </p:cNvPicPr>
          <p:nvPr/>
        </p:nvPicPr>
        <p:blipFill>
          <a:blip r:embed="rId2"/>
          <a:stretch>
            <a:fillRect/>
          </a:stretch>
        </p:blipFill>
        <p:spPr>
          <a:xfrm>
            <a:off x="486917" y="2555365"/>
            <a:ext cx="4850898" cy="3393784"/>
          </a:xfrm>
          <a:prstGeom prst="rect">
            <a:avLst/>
          </a:prstGeom>
        </p:spPr>
      </p:pic>
      <p:sp>
        <p:nvSpPr>
          <p:cNvPr id="7" name="TextBox 6">
            <a:extLst>
              <a:ext uri="{FF2B5EF4-FFF2-40B4-BE49-F238E27FC236}">
                <a16:creationId xmlns:a16="http://schemas.microsoft.com/office/drawing/2014/main" id="{0FC21271-4E6F-4DB7-AF0E-E75F38EEFF68}"/>
              </a:ext>
            </a:extLst>
          </p:cNvPr>
          <p:cNvSpPr txBox="1"/>
          <p:nvPr/>
        </p:nvSpPr>
        <p:spPr>
          <a:xfrm>
            <a:off x="761650" y="5947607"/>
            <a:ext cx="10460532" cy="2923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https://markets.businessinsider.com/earnings-calendar#date=01/18/2021-01/24/2021&amp;name=&amp;countries=&amp;eventtypes=103,99&amp;tab=ALL</a:t>
            </a: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15" name="Picture 14">
            <a:extLst>
              <a:ext uri="{FF2B5EF4-FFF2-40B4-BE49-F238E27FC236}">
                <a16:creationId xmlns:a16="http://schemas.microsoft.com/office/drawing/2014/main" id="{7E0C09AF-ECA5-4F8F-8586-F6274FBBAABB}"/>
              </a:ext>
            </a:extLst>
          </p:cNvPr>
          <p:cNvPicPr>
            <a:picLocks noChangeAspect="1"/>
          </p:cNvPicPr>
          <p:nvPr/>
        </p:nvPicPr>
        <p:blipFill>
          <a:blip r:embed="rId4"/>
          <a:stretch>
            <a:fillRect/>
          </a:stretch>
        </p:blipFill>
        <p:spPr>
          <a:xfrm>
            <a:off x="439387" y="908369"/>
            <a:ext cx="4876382" cy="1589178"/>
          </a:xfrm>
          <a:prstGeom prst="rect">
            <a:avLst/>
          </a:prstGeom>
        </p:spPr>
      </p:pic>
      <p:pic>
        <p:nvPicPr>
          <p:cNvPr id="16" name="Picture 15">
            <a:extLst>
              <a:ext uri="{FF2B5EF4-FFF2-40B4-BE49-F238E27FC236}">
                <a16:creationId xmlns:a16="http://schemas.microsoft.com/office/drawing/2014/main" id="{A683EF1E-A691-47B6-832D-30CA5956D1C7}"/>
              </a:ext>
            </a:extLst>
          </p:cNvPr>
          <p:cNvPicPr/>
          <p:nvPr/>
        </p:nvPicPr>
        <p:blipFill>
          <a:blip r:embed="rId5"/>
          <a:stretch>
            <a:fillRect/>
          </a:stretch>
        </p:blipFill>
        <p:spPr>
          <a:xfrm>
            <a:off x="5443653" y="1810500"/>
            <a:ext cx="6588513" cy="4055041"/>
          </a:xfrm>
          <a:prstGeom prst="rect">
            <a:avLst/>
          </a:prstGeom>
        </p:spPr>
      </p:pic>
      <p:sp>
        <p:nvSpPr>
          <p:cNvPr id="17" name="TextBox 16">
            <a:extLst>
              <a:ext uri="{FF2B5EF4-FFF2-40B4-BE49-F238E27FC236}">
                <a16:creationId xmlns:a16="http://schemas.microsoft.com/office/drawing/2014/main" id="{AA7952ED-2C67-487E-9A89-D706335989EE}"/>
              </a:ext>
            </a:extLst>
          </p:cNvPr>
          <p:cNvSpPr txBox="1"/>
          <p:nvPr/>
        </p:nvSpPr>
        <p:spPr>
          <a:xfrm>
            <a:off x="1235033" y="113540"/>
            <a:ext cx="10425811"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Earnings: </a:t>
            </a:r>
            <a:r>
              <a:rPr kumimoji="0" lang="en-US" sz="2400" b="1"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rPr>
              <a:t>Banks in Q4 skewed by Releasing ALLL built up in 2020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Track the companies impacting your local economy and the tenants in your CRE</a:t>
            </a:r>
          </a:p>
        </p:txBody>
      </p:sp>
      <p:cxnSp>
        <p:nvCxnSpPr>
          <p:cNvPr id="9" name="Google Shape;276;p39">
            <a:extLst>
              <a:ext uri="{FF2B5EF4-FFF2-40B4-BE49-F238E27FC236}">
                <a16:creationId xmlns:a16="http://schemas.microsoft.com/office/drawing/2014/main" id="{78758311-EBBB-4BB8-AE1A-0316428E22BA}"/>
              </a:ext>
            </a:extLst>
          </p:cNvPr>
          <p:cNvCxnSpPr>
            <a:cxnSpLocks/>
          </p:cNvCxnSpPr>
          <p:nvPr/>
        </p:nvCxnSpPr>
        <p:spPr>
          <a:xfrm>
            <a:off x="0" y="853576"/>
            <a:ext cx="12192000" cy="0"/>
          </a:xfrm>
          <a:prstGeom prst="straightConnector1">
            <a:avLst/>
          </a:prstGeom>
          <a:noFill/>
          <a:ln w="57150" cap="flat" cmpd="sng">
            <a:solidFill>
              <a:srgbClr val="333333"/>
            </a:solidFill>
            <a:prstDash val="solid"/>
            <a:round/>
            <a:headEnd type="none" w="sm" len="sm"/>
            <a:tailEnd type="none" w="sm" len="sm"/>
          </a:ln>
        </p:spPr>
      </p:cxnSp>
      <p:sp>
        <p:nvSpPr>
          <p:cNvPr id="10" name="Arrow: Right 9">
            <a:extLst>
              <a:ext uri="{FF2B5EF4-FFF2-40B4-BE49-F238E27FC236}">
                <a16:creationId xmlns:a16="http://schemas.microsoft.com/office/drawing/2014/main" id="{42BB3DC5-FFBE-4DF1-98CD-D35D2B1EC50A}"/>
              </a:ext>
            </a:extLst>
          </p:cNvPr>
          <p:cNvSpPr/>
          <p:nvPr/>
        </p:nvSpPr>
        <p:spPr>
          <a:xfrm rot="20760000">
            <a:off x="815564" y="3361925"/>
            <a:ext cx="261548" cy="271900"/>
          </a:xfrm>
          <a:prstGeom prst="rightArrow">
            <a:avLst/>
          </a:prstGeom>
          <a:solidFill>
            <a:srgbClr val="FFFF00"/>
          </a:solidFill>
          <a:ln w="38100">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 name="Arrow: Right 10">
            <a:extLst>
              <a:ext uri="{FF2B5EF4-FFF2-40B4-BE49-F238E27FC236}">
                <a16:creationId xmlns:a16="http://schemas.microsoft.com/office/drawing/2014/main" id="{72F52350-D105-4786-BFDD-B169F733AE33}"/>
              </a:ext>
            </a:extLst>
          </p:cNvPr>
          <p:cNvSpPr/>
          <p:nvPr/>
        </p:nvSpPr>
        <p:spPr>
          <a:xfrm rot="20760000">
            <a:off x="215860" y="5776728"/>
            <a:ext cx="261548" cy="271900"/>
          </a:xfrm>
          <a:prstGeom prst="rightArrow">
            <a:avLst/>
          </a:prstGeom>
          <a:solidFill>
            <a:srgbClr val="FFFF00"/>
          </a:solidFill>
          <a:ln w="38100">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 name="Arrow: Right 11">
            <a:extLst>
              <a:ext uri="{FF2B5EF4-FFF2-40B4-BE49-F238E27FC236}">
                <a16:creationId xmlns:a16="http://schemas.microsoft.com/office/drawing/2014/main" id="{20C4887A-EC96-4B35-9278-C5AD70D56FEB}"/>
              </a:ext>
            </a:extLst>
          </p:cNvPr>
          <p:cNvSpPr/>
          <p:nvPr/>
        </p:nvSpPr>
        <p:spPr>
          <a:xfrm rot="20760000">
            <a:off x="5482871" y="3870738"/>
            <a:ext cx="261548" cy="271900"/>
          </a:xfrm>
          <a:prstGeom prst="rightArrow">
            <a:avLst/>
          </a:prstGeom>
          <a:solidFill>
            <a:srgbClr val="FFFF00"/>
          </a:solidFill>
          <a:ln w="38100">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 name="Arrow: Right 12">
            <a:extLst>
              <a:ext uri="{FF2B5EF4-FFF2-40B4-BE49-F238E27FC236}">
                <a16:creationId xmlns:a16="http://schemas.microsoft.com/office/drawing/2014/main" id="{03A02F15-09E2-4647-ABF6-8B6DCCB65E50}"/>
              </a:ext>
            </a:extLst>
          </p:cNvPr>
          <p:cNvSpPr/>
          <p:nvPr/>
        </p:nvSpPr>
        <p:spPr>
          <a:xfrm rot="20760000">
            <a:off x="9508606" y="3882612"/>
            <a:ext cx="261548" cy="271900"/>
          </a:xfrm>
          <a:prstGeom prst="rightArrow">
            <a:avLst/>
          </a:prstGeom>
          <a:solidFill>
            <a:srgbClr val="FFFF00"/>
          </a:solidFill>
          <a:ln w="38100">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3776283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Last Mile Logistics: The Final and Most Expensive Link In the Supply Chain</a:t>
            </a:r>
          </a:p>
        </p:txBody>
      </p:sp>
      <p:sp>
        <p:nvSpPr>
          <p:cNvPr id="3" name="Subtitle 2"/>
          <p:cNvSpPr>
            <a:spLocks noGrp="1"/>
          </p:cNvSpPr>
          <p:nvPr>
            <p:ph type="subTitle" idx="1"/>
          </p:nvPr>
        </p:nvSpPr>
        <p:spPr/>
        <p:txBody>
          <a:bodyPr>
            <a:normAutofit lnSpcReduction="10000"/>
          </a:bodyPr>
          <a:lstStyle/>
          <a:p>
            <a:r>
              <a:rPr lang="en-US" dirty="0"/>
              <a:t>Presented by</a:t>
            </a:r>
          </a:p>
          <a:p>
            <a:r>
              <a:rPr lang="en-US" b="1" dirty="0"/>
              <a:t>KC Conway, CCIM, CRE, MAI</a:t>
            </a:r>
          </a:p>
          <a:p>
            <a:r>
              <a:rPr lang="en-US" dirty="0"/>
              <a:t>CCIM Institute Chief Economist</a:t>
            </a:r>
          </a:p>
          <a:p>
            <a:r>
              <a:rPr lang="en-US" dirty="0">
                <a:hlinkClick r:id="rId2">
                  <a:extLst>
                    <a:ext uri="{A12FA001-AC4F-418D-AE19-62706E023703}">
                      <ahyp:hlinkClr xmlns:ahyp="http://schemas.microsoft.com/office/drawing/2018/hyperlinkcolor" val="tx"/>
                    </a:ext>
                  </a:extLst>
                </a:hlinkClick>
              </a:rPr>
              <a:t>KC@RedShoeEconomics.com</a:t>
            </a:r>
            <a:endParaRPr lang="en-US" dirty="0"/>
          </a:p>
          <a:p>
            <a:endParaRPr lang="en-US" dirty="0"/>
          </a:p>
        </p:txBody>
      </p:sp>
      <p:sp>
        <p:nvSpPr>
          <p:cNvPr id="5" name="Google Shape;106;p26">
            <a:extLst>
              <a:ext uri="{FF2B5EF4-FFF2-40B4-BE49-F238E27FC236}">
                <a16:creationId xmlns:a16="http://schemas.microsoft.com/office/drawing/2014/main" id="{EC06B0D7-5588-4660-8D97-EC66EA1222B8}"/>
              </a:ext>
            </a:extLst>
          </p:cNvPr>
          <p:cNvSpPr txBox="1"/>
          <p:nvPr/>
        </p:nvSpPr>
        <p:spPr>
          <a:xfrm>
            <a:off x="10507201" y="6195896"/>
            <a:ext cx="479923" cy="486833"/>
          </a:xfrm>
          <a:prstGeom prst="rect">
            <a:avLst/>
          </a:prstGeom>
          <a:noFill/>
          <a:ln>
            <a:noFill/>
          </a:ln>
        </p:spPr>
        <p:txBody>
          <a:bodyPr spcFirstLastPara="1" wrap="square" lIns="121900" tIns="60933" rIns="121900" bIns="60933"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600" b="1" i="0" u="none" strike="noStrike" kern="1200" cap="none" spc="0" normalizeH="0" baseline="0" noProof="0">
                <a:ln>
                  <a:noFill/>
                </a:ln>
                <a:solidFill>
                  <a:prstClr val="black"/>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sz="1600" b="1" i="0" u="none" strike="noStrike" kern="1200" cap="none" spc="0" normalizeH="0" baseline="0" noProof="0" dirty="0">
              <a:ln>
                <a:noFill/>
              </a:ln>
              <a:solidFill>
                <a:prstClr val="black"/>
              </a:solidFill>
              <a:effectLst/>
              <a:uLnTx/>
              <a:uFillTx/>
              <a:latin typeface="Arial"/>
              <a:ea typeface="Arial"/>
              <a:cs typeface="Arial"/>
              <a:sym typeface="Arial"/>
            </a:endParaRPr>
          </a:p>
        </p:txBody>
      </p:sp>
    </p:spTree>
    <p:extLst>
      <p:ext uri="{BB962C8B-B14F-4D97-AF65-F5344CB8AC3E}">
        <p14:creationId xmlns:p14="http://schemas.microsoft.com/office/powerpoint/2010/main" val="9229431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EBF1F8-234D-4A3F-8CF1-C327A3C60063}"/>
              </a:ext>
            </a:extLst>
          </p:cNvPr>
          <p:cNvPicPr>
            <a:picLocks noChangeAspect="1"/>
          </p:cNvPicPr>
          <p:nvPr/>
        </p:nvPicPr>
        <p:blipFill>
          <a:blip r:embed="rId2"/>
          <a:stretch>
            <a:fillRect/>
          </a:stretch>
        </p:blipFill>
        <p:spPr>
          <a:xfrm>
            <a:off x="133165" y="2256295"/>
            <a:ext cx="1637745" cy="649195"/>
          </a:xfrm>
          <a:prstGeom prst="rect">
            <a:avLst/>
          </a:prstGeom>
        </p:spPr>
      </p:pic>
      <p:sp>
        <p:nvSpPr>
          <p:cNvPr id="5" name="Google Shape;233;p33">
            <a:extLst>
              <a:ext uri="{FF2B5EF4-FFF2-40B4-BE49-F238E27FC236}">
                <a16:creationId xmlns:a16="http://schemas.microsoft.com/office/drawing/2014/main" id="{F3C170AD-272B-4BA8-8E68-601F8932C69D}"/>
              </a:ext>
            </a:extLst>
          </p:cNvPr>
          <p:cNvSpPr txBox="1">
            <a:spLocks/>
          </p:cNvSpPr>
          <p:nvPr/>
        </p:nvSpPr>
        <p:spPr>
          <a:xfrm>
            <a:off x="10927971" y="6459422"/>
            <a:ext cx="359942" cy="365125"/>
          </a:xfrm>
          <a:prstGeom prst="rect">
            <a:avLst/>
          </a:prstGeom>
          <a:no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200" b="1" i="0" u="none" strike="noStrike" kern="0" cap="none" spc="0" normalizeH="0" baseline="0" noProof="0" smtClean="0">
                <a:ln>
                  <a:noFill/>
                </a:ln>
                <a:solidFill>
                  <a:prstClr val="black"/>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37</a:t>
            </a:fld>
            <a:endParaRPr kumimoji="0" lang="en-US" sz="1200" b="1"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2" name="TextBox 1">
            <a:extLst>
              <a:ext uri="{FF2B5EF4-FFF2-40B4-BE49-F238E27FC236}">
                <a16:creationId xmlns:a16="http://schemas.microsoft.com/office/drawing/2014/main" id="{5C75BA6F-60AA-44E3-81F2-53EDA2627258}"/>
              </a:ext>
            </a:extLst>
          </p:cNvPr>
          <p:cNvSpPr txBox="1"/>
          <p:nvPr/>
        </p:nvSpPr>
        <p:spPr>
          <a:xfrm>
            <a:off x="618893" y="1023058"/>
            <a:ext cx="1114402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U.S. industrial market cemented itself as the </a:t>
            </a:r>
            <a:r>
              <a:rPr kumimoji="0" lang="en-US" sz="1600" b="1"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rPr>
              <a:t>most in-demand commercial property sector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2020, fueled by a large increase in e-commerce sales due to COVID-19 restrictions. Demand for industrial buildings of all sizes surpassed 2019 totals but were </a:t>
            </a:r>
            <a:r>
              <a:rPr kumimoji="0" lang="en-US" sz="1600" b="1"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rPr>
              <a:t>strongest in mega-distribution facilities of 1 million sq. ft. or more. The top 100 transactions last year totaled 103.8 million sq. ft., 17% above 2019’s total.</a:t>
            </a:r>
          </a:p>
        </p:txBody>
      </p:sp>
      <p:sp>
        <p:nvSpPr>
          <p:cNvPr id="11" name="Google Shape;129;p28">
            <a:extLst>
              <a:ext uri="{FF2B5EF4-FFF2-40B4-BE49-F238E27FC236}">
                <a16:creationId xmlns:a16="http://schemas.microsoft.com/office/drawing/2014/main" id="{5FD75A90-3163-4982-8243-3B1FE0F13390}"/>
              </a:ext>
            </a:extLst>
          </p:cNvPr>
          <p:cNvSpPr txBox="1"/>
          <p:nvPr/>
        </p:nvSpPr>
        <p:spPr>
          <a:xfrm>
            <a:off x="1244858" y="138576"/>
            <a:ext cx="9702284" cy="581891"/>
          </a:xfrm>
          <a:prstGeom prst="rect">
            <a:avLst/>
          </a:prstGeom>
          <a:noFill/>
          <a:ln>
            <a:noFill/>
          </a:ln>
        </p:spPr>
        <p:txBody>
          <a:bodyPr spcFirstLastPara="1" wrap="square" lIns="121900" tIns="60933" rIns="121900" bIns="60933" anchor="t" anchorCtr="0">
            <a:noAutofit/>
          </a:bodyPr>
          <a:lstStyle/>
          <a:p>
            <a:pPr marL="457189" marR="0" lvl="0" indent="-156629" algn="l" defTabSz="914400" rtl="0" eaLnBrk="1" fontAlgn="auto" latinLnBrk="0" hangingPunct="1">
              <a:lnSpc>
                <a:spcPct val="100000"/>
              </a:lnSpc>
              <a:spcBef>
                <a:spcPts val="0"/>
              </a:spcBef>
              <a:spcAft>
                <a:spcPts val="0"/>
              </a:spcAft>
              <a:buClr>
                <a:srgbClr val="0070C0"/>
              </a:buClr>
              <a:buSzPts val="1200"/>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Calibri"/>
                <a:cs typeface="Calibri"/>
                <a:sym typeface="Calibri"/>
              </a:rPr>
              <a:t>Industrial &amp; Logistics CRE: </a:t>
            </a:r>
            <a:r>
              <a:rPr kumimoji="0" lang="en-US" sz="2800" b="1" i="0" u="none" strike="noStrike" kern="1200" cap="none" spc="0" normalizeH="0" baseline="0" noProof="0" dirty="0">
                <a:ln>
                  <a:noFill/>
                </a:ln>
                <a:solidFill>
                  <a:srgbClr val="000000"/>
                </a:solidFill>
                <a:effectLst/>
                <a:highlight>
                  <a:srgbClr val="FFFF00"/>
                </a:highlight>
                <a:uLnTx/>
                <a:uFillTx/>
                <a:latin typeface="Calibri"/>
                <a:ea typeface="Calibri"/>
                <a:cs typeface="Calibri"/>
                <a:sym typeface="Calibri"/>
              </a:rPr>
              <a:t>Bifurcated between Large and RICs</a:t>
            </a:r>
            <a:endParaRPr kumimoji="0" sz="2800" b="0" i="0" u="none" strike="noStrike" kern="1200" cap="none" spc="0" normalizeH="0" baseline="0" noProof="0" dirty="0">
              <a:ln>
                <a:noFill/>
              </a:ln>
              <a:solidFill>
                <a:srgbClr val="000000"/>
              </a:solidFill>
              <a:effectLst/>
              <a:highlight>
                <a:srgbClr val="FFFF00"/>
              </a:highlight>
              <a:uLnTx/>
              <a:uFillTx/>
              <a:latin typeface="Calibri"/>
              <a:ea typeface="Calibri"/>
              <a:cs typeface="Calibri"/>
              <a:sym typeface="Calibri"/>
            </a:endParaRPr>
          </a:p>
        </p:txBody>
      </p:sp>
      <p:cxnSp>
        <p:nvCxnSpPr>
          <p:cNvPr id="13" name="Google Shape;133;p28">
            <a:extLst>
              <a:ext uri="{FF2B5EF4-FFF2-40B4-BE49-F238E27FC236}">
                <a16:creationId xmlns:a16="http://schemas.microsoft.com/office/drawing/2014/main" id="{D0321BDF-29EB-48D4-B735-04947843CFB7}"/>
              </a:ext>
            </a:extLst>
          </p:cNvPr>
          <p:cNvCxnSpPr>
            <a:cxnSpLocks/>
          </p:cNvCxnSpPr>
          <p:nvPr/>
        </p:nvCxnSpPr>
        <p:spPr>
          <a:xfrm>
            <a:off x="0" y="727106"/>
            <a:ext cx="12192000" cy="0"/>
          </a:xfrm>
          <a:prstGeom prst="straightConnector1">
            <a:avLst/>
          </a:prstGeom>
          <a:noFill/>
          <a:ln w="57150" cap="flat" cmpd="sng">
            <a:solidFill>
              <a:schemeClr val="dk1"/>
            </a:solidFill>
            <a:prstDash val="solid"/>
            <a:round/>
            <a:headEnd type="none" w="sm" len="sm"/>
            <a:tailEnd type="none" w="sm" len="sm"/>
          </a:ln>
        </p:spPr>
      </p:cxnSp>
      <p:pic>
        <p:nvPicPr>
          <p:cNvPr id="17" name="Picture 16">
            <a:extLst>
              <a:ext uri="{FF2B5EF4-FFF2-40B4-BE49-F238E27FC236}">
                <a16:creationId xmlns:a16="http://schemas.microsoft.com/office/drawing/2014/main" id="{41E560A4-E97B-4DBB-B5CC-95D56DF874EC}"/>
              </a:ext>
            </a:extLst>
          </p:cNvPr>
          <p:cNvPicPr>
            <a:picLocks noChangeAspect="1"/>
          </p:cNvPicPr>
          <p:nvPr/>
        </p:nvPicPr>
        <p:blipFill>
          <a:blip r:embed="rId3"/>
          <a:stretch>
            <a:fillRect/>
          </a:stretch>
        </p:blipFill>
        <p:spPr>
          <a:xfrm>
            <a:off x="246324" y="2996019"/>
            <a:ext cx="6296451" cy="2906635"/>
          </a:xfrm>
          <a:prstGeom prst="rect">
            <a:avLst/>
          </a:prstGeom>
        </p:spPr>
      </p:pic>
      <p:pic>
        <p:nvPicPr>
          <p:cNvPr id="18" name="Picture 17">
            <a:extLst>
              <a:ext uri="{FF2B5EF4-FFF2-40B4-BE49-F238E27FC236}">
                <a16:creationId xmlns:a16="http://schemas.microsoft.com/office/drawing/2014/main" id="{F088F567-08B7-4050-A1E8-1E4664DCF156}"/>
              </a:ext>
            </a:extLst>
          </p:cNvPr>
          <p:cNvPicPr>
            <a:picLocks noChangeAspect="1"/>
          </p:cNvPicPr>
          <p:nvPr/>
        </p:nvPicPr>
        <p:blipFill>
          <a:blip r:embed="rId4"/>
          <a:stretch>
            <a:fillRect/>
          </a:stretch>
        </p:blipFill>
        <p:spPr>
          <a:xfrm>
            <a:off x="6440174" y="2034170"/>
            <a:ext cx="5751826" cy="2790248"/>
          </a:xfrm>
          <a:prstGeom prst="rect">
            <a:avLst/>
          </a:prstGeom>
        </p:spPr>
      </p:pic>
      <p:sp>
        <p:nvSpPr>
          <p:cNvPr id="19" name="TextBox 18">
            <a:extLst>
              <a:ext uri="{FF2B5EF4-FFF2-40B4-BE49-F238E27FC236}">
                <a16:creationId xmlns:a16="http://schemas.microsoft.com/office/drawing/2014/main" id="{73D611FC-0A84-4315-9434-640A53111380}"/>
              </a:ext>
            </a:extLst>
          </p:cNvPr>
          <p:cNvSpPr txBox="1"/>
          <p:nvPr/>
        </p:nvSpPr>
        <p:spPr>
          <a:xfrm>
            <a:off x="6990682" y="2294030"/>
            <a:ext cx="310117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Top 10 MSAs for Large Warehouse Transactions</a:t>
            </a:r>
          </a:p>
        </p:txBody>
      </p:sp>
      <p:sp>
        <p:nvSpPr>
          <p:cNvPr id="20" name="TextBox 19">
            <a:extLst>
              <a:ext uri="{FF2B5EF4-FFF2-40B4-BE49-F238E27FC236}">
                <a16:creationId xmlns:a16="http://schemas.microsoft.com/office/drawing/2014/main" id="{74B04900-E1AE-4B73-8E29-8148D24CBBD4}"/>
              </a:ext>
            </a:extLst>
          </p:cNvPr>
          <p:cNvSpPr txBox="1"/>
          <p:nvPr/>
        </p:nvSpPr>
        <p:spPr>
          <a:xfrm>
            <a:off x="9876840" y="4300318"/>
            <a:ext cx="5241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#1</a:t>
            </a:r>
          </a:p>
        </p:txBody>
      </p:sp>
      <p:sp>
        <p:nvSpPr>
          <p:cNvPr id="21" name="TextBox 20">
            <a:extLst>
              <a:ext uri="{FF2B5EF4-FFF2-40B4-BE49-F238E27FC236}">
                <a16:creationId xmlns:a16="http://schemas.microsoft.com/office/drawing/2014/main" id="{77C84CE3-0CA1-4AEE-BEF8-F6F9CD3D0666}"/>
              </a:ext>
            </a:extLst>
          </p:cNvPr>
          <p:cNvSpPr txBox="1"/>
          <p:nvPr/>
        </p:nvSpPr>
        <p:spPr>
          <a:xfrm>
            <a:off x="7022201" y="3124918"/>
            <a:ext cx="71739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Tie#2</a:t>
            </a:r>
          </a:p>
        </p:txBody>
      </p:sp>
      <p:sp>
        <p:nvSpPr>
          <p:cNvPr id="22" name="TextBox 21">
            <a:extLst>
              <a:ext uri="{FF2B5EF4-FFF2-40B4-BE49-F238E27FC236}">
                <a16:creationId xmlns:a16="http://schemas.microsoft.com/office/drawing/2014/main" id="{752775FE-1628-497A-9A8A-BA4675C0FE3B}"/>
              </a:ext>
            </a:extLst>
          </p:cNvPr>
          <p:cNvSpPr txBox="1"/>
          <p:nvPr/>
        </p:nvSpPr>
        <p:spPr>
          <a:xfrm>
            <a:off x="8731765" y="4217093"/>
            <a:ext cx="71739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Tie#2</a:t>
            </a:r>
          </a:p>
        </p:txBody>
      </p:sp>
      <p:sp>
        <p:nvSpPr>
          <p:cNvPr id="23" name="TextBox 22">
            <a:extLst>
              <a:ext uri="{FF2B5EF4-FFF2-40B4-BE49-F238E27FC236}">
                <a16:creationId xmlns:a16="http://schemas.microsoft.com/office/drawing/2014/main" id="{02F6D780-5075-4DB4-A80C-3470A10EE5DC}"/>
              </a:ext>
            </a:extLst>
          </p:cNvPr>
          <p:cNvSpPr txBox="1"/>
          <p:nvPr/>
        </p:nvSpPr>
        <p:spPr>
          <a:xfrm>
            <a:off x="11243308" y="2211561"/>
            <a:ext cx="71739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Tie#2</a:t>
            </a:r>
          </a:p>
        </p:txBody>
      </p:sp>
      <p:sp>
        <p:nvSpPr>
          <p:cNvPr id="24" name="TextBox 23">
            <a:extLst>
              <a:ext uri="{FF2B5EF4-FFF2-40B4-BE49-F238E27FC236}">
                <a16:creationId xmlns:a16="http://schemas.microsoft.com/office/drawing/2014/main" id="{FA561972-E4FB-451F-BF80-4143BA83A90F}"/>
              </a:ext>
            </a:extLst>
          </p:cNvPr>
          <p:cNvSpPr txBox="1"/>
          <p:nvPr/>
        </p:nvSpPr>
        <p:spPr>
          <a:xfrm>
            <a:off x="10214516" y="2003685"/>
            <a:ext cx="5241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#5</a:t>
            </a:r>
          </a:p>
        </p:txBody>
      </p:sp>
      <p:sp>
        <p:nvSpPr>
          <p:cNvPr id="26" name="TextBox 25">
            <a:extLst>
              <a:ext uri="{FF2B5EF4-FFF2-40B4-BE49-F238E27FC236}">
                <a16:creationId xmlns:a16="http://schemas.microsoft.com/office/drawing/2014/main" id="{00825A7C-C861-425F-9CC8-7579E9038D22}"/>
              </a:ext>
            </a:extLst>
          </p:cNvPr>
          <p:cNvSpPr txBox="1"/>
          <p:nvPr/>
        </p:nvSpPr>
        <p:spPr>
          <a:xfrm>
            <a:off x="2787128" y="5953618"/>
            <a:ext cx="752428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https://www.cbre.com/research-and-reports/US-MarketFlash-Top-100-Industrial-Deals-of-2020</a:t>
            </a:r>
            <a:r>
              <a:rPr kumimoji="0" lang="en-US" sz="11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p>
        </p:txBody>
      </p:sp>
      <p:sp>
        <p:nvSpPr>
          <p:cNvPr id="25" name="Arrow: Right 24">
            <a:extLst>
              <a:ext uri="{FF2B5EF4-FFF2-40B4-BE49-F238E27FC236}">
                <a16:creationId xmlns:a16="http://schemas.microsoft.com/office/drawing/2014/main" id="{7B11293B-FCE2-4298-90A7-F51B30B570B0}"/>
              </a:ext>
            </a:extLst>
          </p:cNvPr>
          <p:cNvSpPr/>
          <p:nvPr/>
        </p:nvSpPr>
        <p:spPr>
          <a:xfrm rot="20760000">
            <a:off x="9636179" y="4521653"/>
            <a:ext cx="261548" cy="271900"/>
          </a:xfrm>
          <a:prstGeom prst="rightArrow">
            <a:avLst/>
          </a:prstGeom>
          <a:solidFill>
            <a:srgbClr val="FFFF00"/>
          </a:solidFill>
          <a:ln w="38100">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18520692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EBF1F8-234D-4A3F-8CF1-C327A3C60063}"/>
              </a:ext>
            </a:extLst>
          </p:cNvPr>
          <p:cNvPicPr>
            <a:picLocks noChangeAspect="1"/>
          </p:cNvPicPr>
          <p:nvPr/>
        </p:nvPicPr>
        <p:blipFill>
          <a:blip r:embed="rId2"/>
          <a:stretch>
            <a:fillRect/>
          </a:stretch>
        </p:blipFill>
        <p:spPr>
          <a:xfrm>
            <a:off x="866335" y="265204"/>
            <a:ext cx="1637745" cy="649195"/>
          </a:xfrm>
          <a:prstGeom prst="rect">
            <a:avLst/>
          </a:prstGeom>
        </p:spPr>
      </p:pic>
      <p:sp>
        <p:nvSpPr>
          <p:cNvPr id="5" name="Google Shape;233;p33">
            <a:extLst>
              <a:ext uri="{FF2B5EF4-FFF2-40B4-BE49-F238E27FC236}">
                <a16:creationId xmlns:a16="http://schemas.microsoft.com/office/drawing/2014/main" id="{F3C170AD-272B-4BA8-8E68-601F8932C69D}"/>
              </a:ext>
            </a:extLst>
          </p:cNvPr>
          <p:cNvSpPr txBox="1">
            <a:spLocks/>
          </p:cNvSpPr>
          <p:nvPr/>
        </p:nvSpPr>
        <p:spPr>
          <a:xfrm>
            <a:off x="10927972" y="6470573"/>
            <a:ext cx="359942" cy="365125"/>
          </a:xfrm>
          <a:prstGeom prst="rect">
            <a:avLst/>
          </a:prstGeom>
          <a:no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200" b="1" i="0" u="none" strike="noStrike" kern="0" cap="none" spc="0" normalizeH="0" baseline="0" noProof="0" smtClean="0">
                <a:ln>
                  <a:noFill/>
                </a:ln>
                <a:solidFill>
                  <a:prstClr val="black"/>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38</a:t>
            </a:fld>
            <a:endParaRPr kumimoji="0" lang="en-US" sz="1200" b="1" i="0" u="none" strike="noStrike" kern="0" cap="none" spc="0" normalizeH="0" baseline="0" noProof="0" dirty="0">
              <a:ln>
                <a:noFill/>
              </a:ln>
              <a:solidFill>
                <a:prstClr val="black"/>
              </a:solidFill>
              <a:effectLst/>
              <a:uLnTx/>
              <a:uFillTx/>
              <a:latin typeface="Arial"/>
              <a:ea typeface="Arial"/>
              <a:cs typeface="Arial"/>
              <a:sym typeface="Arial"/>
            </a:endParaRPr>
          </a:p>
        </p:txBody>
      </p:sp>
      <p:pic>
        <p:nvPicPr>
          <p:cNvPr id="7" name="Picture 6">
            <a:extLst>
              <a:ext uri="{FF2B5EF4-FFF2-40B4-BE49-F238E27FC236}">
                <a16:creationId xmlns:a16="http://schemas.microsoft.com/office/drawing/2014/main" id="{98F25B64-F253-4826-B7DA-F0A1AA28F8F3}"/>
              </a:ext>
            </a:extLst>
          </p:cNvPr>
          <p:cNvPicPr>
            <a:picLocks noChangeAspect="1"/>
          </p:cNvPicPr>
          <p:nvPr/>
        </p:nvPicPr>
        <p:blipFill>
          <a:blip r:embed="rId3"/>
          <a:stretch>
            <a:fillRect/>
          </a:stretch>
        </p:blipFill>
        <p:spPr>
          <a:xfrm>
            <a:off x="3126985" y="282040"/>
            <a:ext cx="7344800" cy="666843"/>
          </a:xfrm>
          <a:prstGeom prst="rect">
            <a:avLst/>
          </a:prstGeom>
        </p:spPr>
      </p:pic>
      <p:sp>
        <p:nvSpPr>
          <p:cNvPr id="9" name="TextBox 8">
            <a:extLst>
              <a:ext uri="{FF2B5EF4-FFF2-40B4-BE49-F238E27FC236}">
                <a16:creationId xmlns:a16="http://schemas.microsoft.com/office/drawing/2014/main" id="{730CA5CC-2EC4-4F21-A624-0C7CAC429E84}"/>
              </a:ext>
            </a:extLst>
          </p:cNvPr>
          <p:cNvSpPr txBox="1"/>
          <p:nvPr/>
        </p:nvSpPr>
        <p:spPr>
          <a:xfrm>
            <a:off x="813346" y="5644377"/>
            <a:ext cx="8075844"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https://www.cbre.us/research-and-reports/US-MarketFlash-Retail-to-Industrial-Property-Conversions-Accelerate?utm_source=CampaignLogic&amp;utm_medium=email&amp;utm_campaign=Evolution+of+Online+Retail+Accelerates+Retail-to-Industrial+Conversion+Projects+Across+the+U.S._07/23/2020 </a:t>
            </a:r>
          </a:p>
        </p:txBody>
      </p:sp>
      <p:sp>
        <p:nvSpPr>
          <p:cNvPr id="10" name="TextBox 9">
            <a:extLst>
              <a:ext uri="{FF2B5EF4-FFF2-40B4-BE49-F238E27FC236}">
                <a16:creationId xmlns:a16="http://schemas.microsoft.com/office/drawing/2014/main" id="{2FAB47FA-4DA7-4DFF-87E2-633DE43D4542}"/>
              </a:ext>
            </a:extLst>
          </p:cNvPr>
          <p:cNvSpPr txBox="1"/>
          <p:nvPr/>
        </p:nvSpPr>
        <p:spPr>
          <a:xfrm>
            <a:off x="1073865" y="1523041"/>
            <a:ext cx="2860430"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Retail-to-industrial property conversions are accelerating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across the U.S., driven by the growth of e-commerce. There are now </a:t>
            </a:r>
            <a:r>
              <a:rPr kumimoji="0" lang="en-US" sz="14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59 such projects that have either been completed, proposed or are underway since 2017—up from 24 in January 2019,</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according to a CBRE Research survey. These projects total approximately </a:t>
            </a:r>
            <a:r>
              <a:rPr kumimoji="0" lang="en-US" sz="14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13.8 million sq. ft. of retail space converted to 15.5 million sq. ft. of industrial space.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Underperforming retail sites have become an ideal location for last-mile warehouse developers. </a:t>
            </a:r>
          </a:p>
        </p:txBody>
      </p:sp>
      <p:pic>
        <p:nvPicPr>
          <p:cNvPr id="12" name="Picture 11">
            <a:extLst>
              <a:ext uri="{FF2B5EF4-FFF2-40B4-BE49-F238E27FC236}">
                <a16:creationId xmlns:a16="http://schemas.microsoft.com/office/drawing/2014/main" id="{5B89FE7F-3946-4DA6-AD10-23AF7201A398}"/>
              </a:ext>
            </a:extLst>
          </p:cNvPr>
          <p:cNvPicPr>
            <a:picLocks noChangeAspect="1"/>
          </p:cNvPicPr>
          <p:nvPr/>
        </p:nvPicPr>
        <p:blipFill>
          <a:blip r:embed="rId4"/>
          <a:stretch>
            <a:fillRect/>
          </a:stretch>
        </p:blipFill>
        <p:spPr>
          <a:xfrm>
            <a:off x="4759178" y="1129798"/>
            <a:ext cx="6450677" cy="4334855"/>
          </a:xfrm>
          <a:prstGeom prst="rect">
            <a:avLst/>
          </a:prstGeom>
        </p:spPr>
      </p:pic>
      <p:sp>
        <p:nvSpPr>
          <p:cNvPr id="14" name="Arrow: Right 13">
            <a:extLst>
              <a:ext uri="{FF2B5EF4-FFF2-40B4-BE49-F238E27FC236}">
                <a16:creationId xmlns:a16="http://schemas.microsoft.com/office/drawing/2014/main" id="{E0BAF8B4-60B6-4484-8D69-2CE8C64FAAEE}"/>
              </a:ext>
            </a:extLst>
          </p:cNvPr>
          <p:cNvSpPr/>
          <p:nvPr/>
        </p:nvSpPr>
        <p:spPr>
          <a:xfrm rot="20760000">
            <a:off x="735561" y="2552203"/>
            <a:ext cx="261548" cy="271900"/>
          </a:xfrm>
          <a:prstGeom prst="rightArrow">
            <a:avLst/>
          </a:prstGeom>
          <a:solidFill>
            <a:srgbClr val="FFFF00"/>
          </a:solidFill>
          <a:ln w="38100">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 name="Arrow: Right 15">
            <a:extLst>
              <a:ext uri="{FF2B5EF4-FFF2-40B4-BE49-F238E27FC236}">
                <a16:creationId xmlns:a16="http://schemas.microsoft.com/office/drawing/2014/main" id="{FBC244A5-BBE4-4DD0-852D-68E4E4EFB18B}"/>
              </a:ext>
            </a:extLst>
          </p:cNvPr>
          <p:cNvSpPr/>
          <p:nvPr/>
        </p:nvSpPr>
        <p:spPr>
          <a:xfrm rot="20760000">
            <a:off x="9740996" y="5091467"/>
            <a:ext cx="261548" cy="271900"/>
          </a:xfrm>
          <a:prstGeom prst="rightArrow">
            <a:avLst/>
          </a:prstGeom>
          <a:solidFill>
            <a:srgbClr val="FFFF00"/>
          </a:solidFill>
          <a:ln w="38100">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cxnSp>
        <p:nvCxnSpPr>
          <p:cNvPr id="11" name="Google Shape;133;p28">
            <a:extLst>
              <a:ext uri="{FF2B5EF4-FFF2-40B4-BE49-F238E27FC236}">
                <a16:creationId xmlns:a16="http://schemas.microsoft.com/office/drawing/2014/main" id="{599DB4C0-BD51-465D-9213-8FF2127702D5}"/>
              </a:ext>
            </a:extLst>
          </p:cNvPr>
          <p:cNvCxnSpPr>
            <a:cxnSpLocks/>
          </p:cNvCxnSpPr>
          <p:nvPr/>
        </p:nvCxnSpPr>
        <p:spPr>
          <a:xfrm>
            <a:off x="0" y="1039340"/>
            <a:ext cx="12192000" cy="0"/>
          </a:xfrm>
          <a:prstGeom prst="straightConnector1">
            <a:avLst/>
          </a:prstGeom>
          <a:noFill/>
          <a:ln w="57150" cap="flat" cmpd="sng">
            <a:solidFill>
              <a:schemeClr val="dk1"/>
            </a:solidFill>
            <a:prstDash val="solid"/>
            <a:round/>
            <a:headEnd type="none" w="sm" len="sm"/>
            <a:tailEnd type="none" w="sm" len="sm"/>
          </a:ln>
        </p:spPr>
      </p:cxnSp>
    </p:spTree>
    <p:extLst>
      <p:ext uri="{BB962C8B-B14F-4D97-AF65-F5344CB8AC3E}">
        <p14:creationId xmlns:p14="http://schemas.microsoft.com/office/powerpoint/2010/main" val="31124756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33;p33">
            <a:extLst>
              <a:ext uri="{FF2B5EF4-FFF2-40B4-BE49-F238E27FC236}">
                <a16:creationId xmlns:a16="http://schemas.microsoft.com/office/drawing/2014/main" id="{6571216A-6C5E-4D1F-87B6-EE7737ABBD31}"/>
              </a:ext>
            </a:extLst>
          </p:cNvPr>
          <p:cNvSpPr txBox="1">
            <a:spLocks/>
          </p:cNvSpPr>
          <p:nvPr/>
        </p:nvSpPr>
        <p:spPr>
          <a:xfrm>
            <a:off x="10917894" y="6459422"/>
            <a:ext cx="359942" cy="365125"/>
          </a:xfrm>
          <a:prstGeom prst="rect">
            <a:avLst/>
          </a:prstGeom>
          <a:no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200" b="1" i="0" u="none" strike="noStrike" kern="0" cap="none" spc="0" normalizeH="0" baseline="0" noProof="0" smtClean="0">
                <a:ln>
                  <a:noFill/>
                </a:ln>
                <a:solidFill>
                  <a:prstClr val="black"/>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39</a:t>
            </a:fld>
            <a:endParaRPr kumimoji="0" lang="en-US" sz="1200" b="1" i="0" u="none" strike="noStrike" kern="0" cap="none" spc="0" normalizeH="0" baseline="0" noProof="0" dirty="0">
              <a:ln>
                <a:noFill/>
              </a:ln>
              <a:solidFill>
                <a:prstClr val="black"/>
              </a:solidFill>
              <a:effectLst/>
              <a:uLnTx/>
              <a:uFillTx/>
              <a:latin typeface="Arial"/>
              <a:ea typeface="Arial"/>
              <a:cs typeface="Arial"/>
              <a:sym typeface="Arial"/>
            </a:endParaRPr>
          </a:p>
        </p:txBody>
      </p:sp>
      <p:cxnSp>
        <p:nvCxnSpPr>
          <p:cNvPr id="3" name="Straight Connector 2">
            <a:extLst>
              <a:ext uri="{FF2B5EF4-FFF2-40B4-BE49-F238E27FC236}">
                <a16:creationId xmlns:a16="http://schemas.microsoft.com/office/drawing/2014/main" id="{40A7A5E8-5734-4EAA-ABA0-89FA821C49B4}"/>
              </a:ext>
            </a:extLst>
          </p:cNvPr>
          <p:cNvCxnSpPr>
            <a:cxnSpLocks/>
          </p:cNvCxnSpPr>
          <p:nvPr/>
        </p:nvCxnSpPr>
        <p:spPr>
          <a:xfrm>
            <a:off x="0" y="814120"/>
            <a:ext cx="12192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A0EB468-552E-44B6-9369-3E526D40F47C}"/>
              </a:ext>
            </a:extLst>
          </p:cNvPr>
          <p:cNvSpPr txBox="1"/>
          <p:nvPr/>
        </p:nvSpPr>
        <p:spPr>
          <a:xfrm>
            <a:off x="923098" y="174474"/>
            <a:ext cx="1064346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(RICs) </a:t>
            </a:r>
            <a:r>
              <a:rPr kumimoji="0" lang="en-US" sz="2800" b="1"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rPr>
              <a:t>Retail-to-Industrial Conversion – December 2020 </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6" name="TextBox 5">
            <a:extLst>
              <a:ext uri="{FF2B5EF4-FFF2-40B4-BE49-F238E27FC236}">
                <a16:creationId xmlns:a16="http://schemas.microsoft.com/office/drawing/2014/main" id="{8213DA6C-3A4A-4B0A-B2D7-9B3CF65ABD12}"/>
              </a:ext>
            </a:extLst>
          </p:cNvPr>
          <p:cNvSpPr txBox="1"/>
          <p:nvPr/>
        </p:nvSpPr>
        <p:spPr>
          <a:xfrm>
            <a:off x="4852191" y="5801499"/>
            <a:ext cx="6113584"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2"/>
              </a:rPr>
              <a:t>https://product.costar.com/home/news/shared/518715667</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8" name="TextBox 7">
            <a:extLst>
              <a:ext uri="{FF2B5EF4-FFF2-40B4-BE49-F238E27FC236}">
                <a16:creationId xmlns:a16="http://schemas.microsoft.com/office/drawing/2014/main" id="{0281F059-1FFA-4BC8-AEE5-8CEB16AA35EE}"/>
              </a:ext>
            </a:extLst>
          </p:cNvPr>
          <p:cNvSpPr txBox="1"/>
          <p:nvPr/>
        </p:nvSpPr>
        <p:spPr>
          <a:xfrm>
            <a:off x="480913" y="1361029"/>
            <a:ext cx="4944862"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PT Serif"/>
                <a:ea typeface="+mn-ea"/>
                <a:cs typeface="+mn-cs"/>
              </a:rPr>
              <a:t>Amazon Buys Former Kmart in Hampton, Virginia, for Future Last-Mile Delivery Center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PT Serif"/>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PT Serif"/>
                <a:ea typeface="+mn-ea"/>
                <a:cs typeface="+mn-cs"/>
              </a:rPr>
              <a:t>Site of 'Long-Vacant Eyesore' Rezoned for Industrial Use</a:t>
            </a:r>
          </a:p>
        </p:txBody>
      </p:sp>
      <p:pic>
        <p:nvPicPr>
          <p:cNvPr id="10" name="Picture 9">
            <a:extLst>
              <a:ext uri="{FF2B5EF4-FFF2-40B4-BE49-F238E27FC236}">
                <a16:creationId xmlns:a16="http://schemas.microsoft.com/office/drawing/2014/main" id="{16581A9B-2BD0-49E5-81B4-9AA3C58F0697}"/>
              </a:ext>
            </a:extLst>
          </p:cNvPr>
          <p:cNvPicPr>
            <a:picLocks noChangeAspect="1"/>
          </p:cNvPicPr>
          <p:nvPr/>
        </p:nvPicPr>
        <p:blipFill>
          <a:blip r:embed="rId3"/>
          <a:stretch>
            <a:fillRect/>
          </a:stretch>
        </p:blipFill>
        <p:spPr>
          <a:xfrm>
            <a:off x="5654041" y="1387560"/>
            <a:ext cx="6124551" cy="1701265"/>
          </a:xfrm>
          <a:prstGeom prst="rect">
            <a:avLst/>
          </a:prstGeom>
          <a:ln w="12700">
            <a:solidFill>
              <a:schemeClr val="tx1"/>
            </a:solidFill>
          </a:ln>
        </p:spPr>
      </p:pic>
      <p:sp>
        <p:nvSpPr>
          <p:cNvPr id="11" name="TextBox 10">
            <a:extLst>
              <a:ext uri="{FF2B5EF4-FFF2-40B4-BE49-F238E27FC236}">
                <a16:creationId xmlns:a16="http://schemas.microsoft.com/office/drawing/2014/main" id="{B0EA7C10-D508-434B-84F1-E067BC27962E}"/>
              </a:ext>
            </a:extLst>
          </p:cNvPr>
          <p:cNvSpPr txBox="1"/>
          <p:nvPr/>
        </p:nvSpPr>
        <p:spPr>
          <a:xfrm>
            <a:off x="1632824" y="3356475"/>
            <a:ext cx="9224016"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former Super Kmart described as a "long-vacant eyesore" by Hampton, Virginia, Mayor Donnie Tuck has been acquired by Amazon with plans to convert the property into a last-mile delivery center. </a:t>
            </a:r>
            <a:r>
              <a:rPr kumimoji="0" lang="en-US" sz="1200" b="1"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rPr>
              <a:t>The e-commerce giant closed on a deal to buy the 94,649-square-foot building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210 W. Mercury Blvd. where it plans to construct a 100,000-square-foot facility it said will expedite delivery times to consumers in the region. The facility is expected to create 200 new jobs and is slated to open next year.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Amazon filed an application request to </a:t>
            </a:r>
            <a:r>
              <a:rPr kumimoji="0" lang="en-US" sz="1200" b="1"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rPr>
              <a:t>rezone the roughly 21.2-acre site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the construction and operation of a new warehouse and distribution center. </a:t>
            </a:r>
            <a:r>
              <a:rPr kumimoji="0" lang="en-US" sz="1200" b="1"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rPr>
              <a:t>The property had an asking price of $6.2 million.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Additionally, Amazon said it plans to open a delivery station in Norfolk after subleasing the 165,000-square-foot property from longtime tenant, Schneider Logistics.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rPr>
              <a:t>The expansion is the latest in the Hampton Roads area for Amazon.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March, the company disclosed plans to invest $250 million to build a pair of massive operations facilities that together are expected to bring 1,500 jobs to the Tidewater area. That includes a new robot-powered fulfillment center in Suffolk that, at 3.8 million square feet, would be the largest industrial building in the state.</a:t>
            </a:r>
          </a:p>
        </p:txBody>
      </p:sp>
    </p:spTree>
    <p:extLst>
      <p:ext uri="{BB962C8B-B14F-4D97-AF65-F5344CB8AC3E}">
        <p14:creationId xmlns:p14="http://schemas.microsoft.com/office/powerpoint/2010/main" val="30266742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2AC6D1-8627-447E-BB29-52C3E448C53B}"/>
              </a:ext>
            </a:extLst>
          </p:cNvPr>
          <p:cNvSpPr txBox="1"/>
          <p:nvPr/>
        </p:nvSpPr>
        <p:spPr>
          <a:xfrm>
            <a:off x="211874" y="0"/>
            <a:ext cx="1163072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21F26"/>
                </a:solidFill>
                <a:effectLst/>
                <a:uLnTx/>
                <a:uFillTx/>
                <a:latin typeface="Calibri" panose="020F0502020204030204"/>
                <a:ea typeface="+mn-ea"/>
                <a:cs typeface="+mn-cs"/>
              </a:rPr>
              <a:t> Test Your Knowledge: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What Red-Shoe Economist will Answer? </a:t>
            </a:r>
          </a:p>
        </p:txBody>
      </p:sp>
      <p:cxnSp>
        <p:nvCxnSpPr>
          <p:cNvPr id="3" name="Google Shape;276;p39">
            <a:extLst>
              <a:ext uri="{FF2B5EF4-FFF2-40B4-BE49-F238E27FC236}">
                <a16:creationId xmlns:a16="http://schemas.microsoft.com/office/drawing/2014/main" id="{49729D46-1AF2-4A97-B392-89F60E0F0B6F}"/>
              </a:ext>
            </a:extLst>
          </p:cNvPr>
          <p:cNvCxnSpPr>
            <a:cxnSpLocks/>
          </p:cNvCxnSpPr>
          <p:nvPr/>
        </p:nvCxnSpPr>
        <p:spPr>
          <a:xfrm>
            <a:off x="0" y="627683"/>
            <a:ext cx="12192000" cy="0"/>
          </a:xfrm>
          <a:prstGeom prst="straightConnector1">
            <a:avLst/>
          </a:prstGeom>
          <a:noFill/>
          <a:ln w="57150" cap="flat" cmpd="sng">
            <a:solidFill>
              <a:srgbClr val="333333"/>
            </a:solidFill>
            <a:prstDash val="solid"/>
            <a:round/>
            <a:headEnd type="none" w="sm" len="sm"/>
            <a:tailEnd type="none" w="sm" len="sm"/>
          </a:ln>
        </p:spPr>
      </p:cxnSp>
      <p:sp>
        <p:nvSpPr>
          <p:cNvPr id="4" name="TextBox 3">
            <a:extLst>
              <a:ext uri="{FF2B5EF4-FFF2-40B4-BE49-F238E27FC236}">
                <a16:creationId xmlns:a16="http://schemas.microsoft.com/office/drawing/2014/main" id="{654A1847-B1C7-4E8D-B07C-67E2D6EC1F87}"/>
              </a:ext>
            </a:extLst>
          </p:cNvPr>
          <p:cNvSpPr txBox="1"/>
          <p:nvPr/>
        </p:nvSpPr>
        <p:spPr>
          <a:xfrm>
            <a:off x="200723" y="1285179"/>
            <a:ext cx="6122018" cy="526297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arenR"/>
              <a:tabLst/>
              <a:defRPr/>
            </a:pPr>
            <a:r>
              <a:rPr lang="en-US" sz="1600" dirty="0">
                <a:solidFill>
                  <a:prstClr val="black"/>
                </a:solidFill>
                <a:latin typeface="Calibri" panose="020F0502020204030204"/>
              </a:rPr>
              <a:t>Life expectancy dropped a full year in 2020 to </a:t>
            </a:r>
            <a:r>
              <a:rPr lang="en-US" sz="1600" b="1" dirty="0">
                <a:solidFill>
                  <a:prstClr val="black"/>
                </a:solidFill>
                <a:latin typeface="Calibri" panose="020F0502020204030204"/>
              </a:rPr>
              <a:t>77.8 years</a:t>
            </a:r>
            <a:r>
              <a:rPr lang="en-US" sz="1600" dirty="0">
                <a:solidFill>
                  <a:prstClr val="black"/>
                </a:solidFill>
                <a:latin typeface="Calibri" panose="020F0502020204030204"/>
              </a:rPr>
              <a:t>, but women shouldn’t worry. </a:t>
            </a:r>
            <a:r>
              <a:rPr lang="en-US" sz="1600" b="1" dirty="0">
                <a:solidFill>
                  <a:prstClr val="black"/>
                </a:solidFill>
                <a:highlight>
                  <a:srgbClr val="FFFF00"/>
                </a:highlight>
                <a:latin typeface="Calibri" panose="020F0502020204030204"/>
              </a:rPr>
              <a:t>Women still outlive men by 5.4 years.  </a:t>
            </a:r>
          </a:p>
          <a:p>
            <a:pPr marL="0" marR="0" lvl="0" indent="0" algn="l" defTabSz="914400" rtl="0" eaLnBrk="1" fontAlgn="auto" latinLnBrk="0" hangingPunct="1">
              <a:lnSpc>
                <a:spcPct val="100000"/>
              </a:lnSpc>
              <a:spcBef>
                <a:spcPts val="0"/>
              </a:spcBef>
              <a:spcAft>
                <a:spcPts val="0"/>
              </a:spcAft>
              <a:buClrTx/>
              <a:buSzTx/>
              <a:buFontTx/>
              <a:buNone/>
              <a:tabLst>
                <a:tab pos="346075" algn="l"/>
              </a:tabLst>
              <a:defRPr/>
            </a:pPr>
            <a:endParaRPr kumimoji="0" lang="en-US" sz="8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arenR" startAt="2"/>
              <a:tabLst>
                <a:tab pos="346075" algn="l"/>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In 2020, CRE transactions fell below that of 2019 </a:t>
            </a:r>
            <a:r>
              <a:rPr kumimoji="0" lang="en-US" sz="1600" b="1" i="0" u="none" strike="noStrike" kern="1200" cap="none" spc="0" normalizeH="0" baseline="0" noProof="0" dirty="0">
                <a:ln>
                  <a:noFill/>
                </a:ln>
                <a:solidFill>
                  <a:srgbClr val="0070C0"/>
                </a:solidFill>
                <a:effectLst/>
                <a:uLnTx/>
                <a:uFillTx/>
                <a:latin typeface="Calibri" panose="020F0502020204030204"/>
                <a:ea typeface="+mn-ea"/>
                <a:cs typeface="+mn-cs"/>
              </a:rPr>
              <a:t>(&lt;$500b</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but all the Stock Market indices were at all-time record levels on Dec 30, 2020.</a:t>
            </a:r>
          </a:p>
          <a:p>
            <a:pPr marL="342900" marR="0" lvl="0" indent="-342900" algn="l" defTabSz="914400" rtl="0" eaLnBrk="1" fontAlgn="auto" latinLnBrk="0" hangingPunct="1">
              <a:lnSpc>
                <a:spcPct val="100000"/>
              </a:lnSpc>
              <a:spcBef>
                <a:spcPts val="0"/>
              </a:spcBef>
              <a:spcAft>
                <a:spcPts val="0"/>
              </a:spcAft>
              <a:buClrTx/>
              <a:buSzTx/>
              <a:buFontTx/>
              <a:buAutoNum type="arabicParenR" startAt="2"/>
              <a:tabLst>
                <a:tab pos="346075" algn="l"/>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arenR" startAt="2"/>
              <a:tabLst>
                <a:tab pos="346075" algn="l"/>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Track Challenger Job Cuts for a Forward-View on Jobs.  In 2020, a record </a:t>
            </a:r>
            <a:r>
              <a:rPr kumimoji="0" lang="en-US" sz="1600" b="1" i="0" u="none" strike="noStrike" kern="1200" cap="none" spc="0" normalizeH="0" baseline="0" noProof="0" dirty="0">
                <a:ln>
                  <a:noFill/>
                </a:ln>
                <a:solidFill>
                  <a:srgbClr val="0070C0"/>
                </a:solidFill>
                <a:effectLst/>
                <a:uLnTx/>
                <a:uFillTx/>
                <a:latin typeface="Calibri" panose="020F0502020204030204"/>
                <a:ea typeface="+mn-ea"/>
                <a:cs typeface="+mn-cs"/>
              </a:rPr>
              <a:t>2.2 million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were cut.  Jan 2021 job cuts were not led by “Covid19” cuts, but more structural “Downturn” type.</a:t>
            </a:r>
          </a:p>
          <a:p>
            <a:pPr marL="342900" marR="0" lvl="0" indent="-342900" algn="l" defTabSz="914400" rtl="0" eaLnBrk="1" fontAlgn="auto" latinLnBrk="0" hangingPunct="1">
              <a:lnSpc>
                <a:spcPct val="100000"/>
              </a:lnSpc>
              <a:spcBef>
                <a:spcPts val="0"/>
              </a:spcBef>
              <a:spcAft>
                <a:spcPts val="0"/>
              </a:spcAft>
              <a:buClrTx/>
              <a:buSzTx/>
              <a:buFontTx/>
              <a:buAutoNum type="arabicParenR" startAt="2"/>
              <a:tabLst>
                <a:tab pos="346075" algn="l"/>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arenR" startAt="2"/>
              <a:tabLst>
                <a:tab pos="346075" algn="l"/>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Logistics has been the big winner in 2020 and Covid19.  It’s a good thing Logistics was ready for Covid19 so it could handle the record 3 billion packages shipped between Thanksgiving &amp; Christmas. </a:t>
            </a:r>
            <a:r>
              <a:rPr kumimoji="0" lang="en-US" sz="16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lang="en-US" sz="1600" b="1" dirty="0">
                <a:solidFill>
                  <a:srgbClr val="0070C0"/>
                </a:solidFill>
                <a:latin typeface="Calibri" panose="020F0502020204030204"/>
              </a:rPr>
              <a:t>NC &amp; SC a</a:t>
            </a:r>
            <a:r>
              <a:rPr kumimoji="0" lang="en-US" sz="1600" b="1" i="0" u="none" strike="noStrike" kern="1200" cap="none" spc="0" normalizeH="0" baseline="0" noProof="0" dirty="0">
                <a:ln>
                  <a:noFill/>
                </a:ln>
                <a:solidFill>
                  <a:srgbClr val="0070C0"/>
                </a:solidFill>
                <a:effectLst/>
                <a:uLnTx/>
                <a:uFillTx/>
                <a:latin typeface="Calibri" panose="020F0502020204030204"/>
                <a:ea typeface="+mn-ea"/>
                <a:cs typeface="+mn-cs"/>
              </a:rPr>
              <a:t>re well positioned to benefit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with CSX &amp; NFS rail, South Carolina State Ports Authority </a:t>
            </a:r>
            <a:r>
              <a:rPr kumimoji="0" lang="en-US" sz="16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(SCSPA) &amp; Charlotte-Douglas airport</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Tx/>
              <a:buAutoNum type="arabicParenR" startAt="2"/>
              <a:tabLst>
                <a:tab pos="346075" algn="l"/>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arenR" startAt="2"/>
              <a:tabLst>
                <a:tab pos="346075" algn="l"/>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The real housing story is the “other Quartile” not mentioned by the media or NAR in which </a:t>
            </a:r>
            <a:r>
              <a:rPr kumimoji="0" lang="en-US" sz="1600" b="1" i="0" u="none" strike="noStrike" kern="1200" cap="none" spc="0" normalizeH="0" baseline="0" noProof="0" dirty="0">
                <a:ln>
                  <a:noFill/>
                </a:ln>
                <a:solidFill>
                  <a:srgbClr val="0070C0"/>
                </a:solidFill>
                <a:effectLst/>
                <a:uLnTx/>
                <a:uFillTx/>
                <a:latin typeface="Calibri" panose="020F0502020204030204"/>
                <a:ea typeface="+mn-ea"/>
                <a:cs typeface="+mn-cs"/>
              </a:rPr>
              <a:t>1 in 4 Am. Households are in rent or mortgage forbearance programs</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and 5.2% of all mortgages are delinquent.  </a:t>
            </a:r>
            <a:r>
              <a:rPr kumimoji="0" lang="en-US" sz="16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If not for the record $2.0 trillion in MBS purchases by the FED, maybe we would be having a 2009-type housing crisis.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7C92FA8-2B29-4701-B3DF-6106D8F5E4C6}"/>
              </a:ext>
            </a:extLst>
          </p:cNvPr>
          <p:cNvSpPr txBox="1"/>
          <p:nvPr/>
        </p:nvSpPr>
        <p:spPr>
          <a:xfrm>
            <a:off x="6349224" y="850001"/>
            <a:ext cx="5582581" cy="674030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arenR" startAt="6"/>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Visual Capitalist is a MVP resource to use. It is great at visualizing data.  </a:t>
            </a:r>
            <a:r>
              <a:rPr kumimoji="0" lang="en-US" sz="1600" b="1" i="0" u="none" strike="noStrike" kern="1200" cap="none" spc="0" normalizeH="0" baseline="0" noProof="0" dirty="0">
                <a:ln>
                  <a:noFill/>
                </a:ln>
                <a:solidFill>
                  <a:srgbClr val="0070C0"/>
                </a:solidFill>
                <a:effectLst/>
                <a:uLnTx/>
                <a:uFillTx/>
                <a:latin typeface="Calibri" panose="020F0502020204030204"/>
                <a:ea typeface="+mn-ea"/>
                <a:cs typeface="+mn-cs"/>
              </a:rPr>
              <a:t>At </a:t>
            </a:r>
            <a:r>
              <a:rPr kumimoji="0" lang="en-US" sz="1600" b="1" i="0" u="none" strike="noStrike" kern="1200" cap="none" spc="0" normalizeH="0" baseline="0" noProof="0" dirty="0" err="1">
                <a:ln>
                  <a:noFill/>
                </a:ln>
                <a:solidFill>
                  <a:srgbClr val="0070C0"/>
                </a:solidFill>
                <a:effectLst/>
                <a:uLnTx/>
                <a:uFillTx/>
                <a:latin typeface="Calibri" panose="020F0502020204030204"/>
                <a:ea typeface="+mn-ea"/>
                <a:cs typeface="+mn-cs"/>
              </a:rPr>
              <a:t>Yr</a:t>
            </a:r>
            <a:r>
              <a:rPr kumimoji="0" lang="en-US" sz="1600" b="1" i="0" u="none" strike="noStrike" kern="1200" cap="none" spc="0" normalizeH="0" baseline="0" noProof="0" dirty="0">
                <a:ln>
                  <a:noFill/>
                </a:ln>
                <a:solidFill>
                  <a:srgbClr val="0070C0"/>
                </a:solidFill>
                <a:effectLst/>
                <a:uLnTx/>
                <a:uFillTx/>
                <a:latin typeface="Calibri" panose="020F0502020204030204"/>
                <a:ea typeface="+mn-ea"/>
                <a:cs typeface="+mn-cs"/>
              </a:rPr>
              <a:t>-End 2020, Charlotte was among the top </a:t>
            </a:r>
            <a:r>
              <a:rPr lang="en-US" sz="1600" b="1" dirty="0">
                <a:solidFill>
                  <a:srgbClr val="0070C0"/>
                </a:solidFill>
                <a:latin typeface="Calibri" panose="020F0502020204030204"/>
              </a:rPr>
              <a:t>25</a:t>
            </a:r>
            <a:r>
              <a:rPr kumimoji="0" lang="en-US" sz="1600" b="1" i="0" u="none" strike="noStrike" kern="1200" cap="none" spc="0" normalizeH="0" baseline="0" noProof="0" dirty="0">
                <a:ln>
                  <a:noFill/>
                </a:ln>
                <a:solidFill>
                  <a:srgbClr val="0070C0"/>
                </a:solidFill>
                <a:effectLst/>
                <a:uLnTx/>
                <a:uFillTx/>
                <a:latin typeface="Calibri" panose="020F0502020204030204"/>
                <a:ea typeface="+mn-ea"/>
                <a:cs typeface="+mn-cs"/>
              </a:rPr>
              <a:t> cities in aggregate Real Estate value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This ranking will change over the next 5 years with more migration South.</a:t>
            </a:r>
          </a:p>
          <a:p>
            <a:pPr marL="342900" marR="0" lvl="0" indent="-342900" algn="l" defTabSz="914400" rtl="0" eaLnBrk="1" fontAlgn="auto" latinLnBrk="0" hangingPunct="1">
              <a:lnSpc>
                <a:spcPct val="100000"/>
              </a:lnSpc>
              <a:spcBef>
                <a:spcPts val="0"/>
              </a:spcBef>
              <a:spcAft>
                <a:spcPts val="0"/>
              </a:spcAft>
              <a:buClrTx/>
              <a:buSzTx/>
              <a:buFontTx/>
              <a:buAutoNum type="arabicParenR" startAt="6"/>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arenR" startAt="6"/>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 record </a:t>
            </a:r>
            <a:r>
              <a:rPr kumimoji="0" lang="en-US" sz="1600" b="1" i="0" u="none" strike="noStrike" kern="1200" cap="none" spc="0" normalizeH="0" baseline="0" noProof="0" dirty="0">
                <a:ln>
                  <a:noFill/>
                </a:ln>
                <a:solidFill>
                  <a:srgbClr val="0070C0"/>
                </a:solidFill>
                <a:effectLst/>
                <a:uLnTx/>
                <a:uFillTx/>
                <a:latin typeface="Calibri" panose="020F0502020204030204"/>
                <a:ea typeface="+mn-ea"/>
                <a:cs typeface="+mn-cs"/>
              </a:rPr>
              <a:t>52% of 18-29 year-olds live at home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with mom &amp; dad. That exceeds the record 48% set in WW II and the 1940s.  What does that foretell for delayed household formation and retail activity in the economy?</a:t>
            </a:r>
          </a:p>
          <a:p>
            <a:pPr marL="342900" marR="0" lvl="0" indent="-342900" algn="l" defTabSz="914400" rtl="0" eaLnBrk="1" fontAlgn="auto" latinLnBrk="0" hangingPunct="1">
              <a:lnSpc>
                <a:spcPct val="100000"/>
              </a:lnSpc>
              <a:spcBef>
                <a:spcPts val="0"/>
              </a:spcBef>
              <a:spcAft>
                <a:spcPts val="0"/>
              </a:spcAft>
              <a:buClrTx/>
              <a:buSzTx/>
              <a:buFontTx/>
              <a:buAutoNum type="arabicParenR" startAt="6"/>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arenR" startAt="6"/>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Where did </a:t>
            </a:r>
            <a:r>
              <a:rPr lang="en-US" sz="1600" dirty="0">
                <a:solidFill>
                  <a:prstClr val="black"/>
                </a:solidFill>
                <a:latin typeface="Calibri" panose="020F0502020204030204"/>
              </a:rPr>
              <a:t>NC &amp; SC</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rank in the 2020 U-Haul migration report for net in-bound moves? </a:t>
            </a:r>
            <a:r>
              <a:rPr kumimoji="0" lang="en-US" sz="16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a:t>
            </a:r>
            <a:r>
              <a:rPr lang="en-US" sz="1600" b="1" dirty="0">
                <a:solidFill>
                  <a:prstClr val="black"/>
                </a:solidFill>
                <a:highlight>
                  <a:srgbClr val="FFFF00"/>
                </a:highlight>
                <a:latin typeface="Calibri" panose="020F0502020204030204"/>
              </a:rPr>
              <a:t>9 &amp; #15</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1" i="0" u="none" strike="noStrike" kern="1200" cap="none" spc="0" normalizeH="0" baseline="0" noProof="0" dirty="0">
                <a:ln>
                  <a:noFill/>
                </a:ln>
                <a:solidFill>
                  <a:srgbClr val="0070C0"/>
                </a:solidFill>
                <a:effectLst/>
                <a:uLnTx/>
                <a:uFillTx/>
                <a:latin typeface="Calibri" panose="020F0502020204030204"/>
                <a:ea typeface="+mn-ea"/>
                <a:cs typeface="+mn-cs"/>
              </a:rPr>
              <a:t>TN, TX, FL ranked #1, #2, #3 and NC surpassed GA as #10</a:t>
            </a:r>
          </a:p>
          <a:p>
            <a:pPr marL="342900" marR="0" lvl="0" indent="-342900" algn="l" defTabSz="914400" rtl="0" eaLnBrk="1" fontAlgn="auto" latinLnBrk="0" hangingPunct="1">
              <a:lnSpc>
                <a:spcPct val="100000"/>
              </a:lnSpc>
              <a:spcBef>
                <a:spcPts val="0"/>
              </a:spcBef>
              <a:spcAft>
                <a:spcPts val="0"/>
              </a:spcAft>
              <a:buClrTx/>
              <a:buSzTx/>
              <a:buFontTx/>
              <a:buAutoNum type="arabicParenR" startAt="6"/>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arenR" startAt="6"/>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What property types are likely to experience the most credit distress in 2021? </a:t>
            </a:r>
            <a:r>
              <a:rPr kumimoji="0" lang="en-US" sz="1600" b="1" i="0" u="none" strike="noStrike" kern="1200" cap="none" spc="0" normalizeH="0" baseline="0" noProof="0" dirty="0">
                <a:ln>
                  <a:noFill/>
                </a:ln>
                <a:solidFill>
                  <a:srgbClr val="0070C0"/>
                </a:solidFill>
                <a:effectLst/>
                <a:uLnTx/>
                <a:uFillTx/>
                <a:latin typeface="Calibri" panose="020F0502020204030204"/>
                <a:ea typeface="+mn-ea"/>
                <a:cs typeface="+mn-cs"/>
              </a:rPr>
              <a:t>Hotel and retail.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But don’t take Office off your radar or MF. Why? </a:t>
            </a:r>
            <a:r>
              <a:rPr kumimoji="0" lang="en-US" sz="16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We don’t know what we don’t know about return to work in the city or how MF rent forbearance plays out. </a:t>
            </a:r>
            <a:r>
              <a:rPr kumimoji="0" lang="en-US" sz="1600" b="1" i="0" u="none" strike="noStrike" kern="1200" cap="none" spc="0" normalizeH="0" baseline="0" noProof="0" dirty="0">
                <a:ln>
                  <a:noFill/>
                </a:ln>
                <a:solidFill>
                  <a:srgbClr val="C00000"/>
                </a:solidFill>
                <a:effectLst/>
                <a:uLnTx/>
                <a:uFillTx/>
                <a:latin typeface="Calibri" panose="020F0502020204030204"/>
                <a:ea typeface="+mn-ea"/>
                <a:cs typeface="+mn-cs"/>
              </a:rPr>
              <a:t>Could MF rent forbearance morph into rent forgiveness</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under a Biden Admin? </a:t>
            </a:r>
          </a:p>
          <a:p>
            <a:pPr marL="342900" marR="0" lvl="0" indent="-342900" algn="l" defTabSz="914400" rtl="0" eaLnBrk="1" fontAlgn="auto" latinLnBrk="0" hangingPunct="1">
              <a:lnSpc>
                <a:spcPct val="100000"/>
              </a:lnSpc>
              <a:spcBef>
                <a:spcPts val="0"/>
              </a:spcBef>
              <a:spcAft>
                <a:spcPts val="0"/>
              </a:spcAft>
              <a:buClrTx/>
              <a:buSzTx/>
              <a:buFontTx/>
              <a:buAutoNum type="arabicParenR" startAt="6"/>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arenR" startAt="6"/>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What one metric will dictate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Covid</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recovery in 2021?  </a:t>
            </a:r>
            <a:r>
              <a:rPr kumimoji="0" lang="en-US" sz="1600" b="1" i="0" u="none" strike="noStrike" kern="1200" cap="none" spc="0" normalizeH="0" baseline="0" noProof="0" dirty="0">
                <a:ln>
                  <a:noFill/>
                </a:ln>
                <a:solidFill>
                  <a:srgbClr val="0070C0"/>
                </a:solidFill>
                <a:effectLst/>
                <a:uLnTx/>
                <a:uFillTx/>
                <a:latin typeface="Calibri" panose="020F0502020204030204"/>
                <a:ea typeface="+mn-ea"/>
                <a:cs typeface="+mn-cs"/>
              </a:rPr>
              <a:t>Vaccination success!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What is the go-to resource to track vaccinations by state?  </a:t>
            </a:r>
            <a:r>
              <a:rPr kumimoji="0" lang="en-US" sz="1600" b="1" i="0" u="none" strike="noStrike" kern="1200" cap="none" spc="0" normalizeH="0" baseline="0" noProof="0" dirty="0">
                <a:ln>
                  <a:noFill/>
                </a:ln>
                <a:solidFill>
                  <a:srgbClr val="0070C0"/>
                </a:solidFill>
                <a:effectLst/>
                <a:uLnTx/>
                <a:uFillTx/>
                <a:latin typeface="Calibri" panose="020F0502020204030204"/>
                <a:ea typeface="+mn-ea"/>
                <a:cs typeface="+mn-cs"/>
              </a:rPr>
              <a:t>Becker’s Hospital Review.</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arenR" startAt="6"/>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arenR" startAt="6"/>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arenR" startAt="6"/>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34950" marR="0" lvl="0" indent="-23495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CompStak Horizontal - Black.jpg" descr="CompStak Horizontal - Black.jpg">
            <a:extLst>
              <a:ext uri="{FF2B5EF4-FFF2-40B4-BE49-F238E27FC236}">
                <a16:creationId xmlns:a16="http://schemas.microsoft.com/office/drawing/2014/main" id="{E8E99C64-50BC-48EC-84F0-9D8685CCAAF7}"/>
              </a:ext>
            </a:extLst>
          </p:cNvPr>
          <p:cNvPicPr>
            <a:picLocks noChangeAspect="1"/>
          </p:cNvPicPr>
          <p:nvPr/>
        </p:nvPicPr>
        <p:blipFill>
          <a:blip r:embed="rId2"/>
          <a:stretch>
            <a:fillRect/>
          </a:stretch>
        </p:blipFill>
        <p:spPr>
          <a:xfrm>
            <a:off x="1732841" y="654579"/>
            <a:ext cx="3262905" cy="721253"/>
          </a:xfrm>
          <a:prstGeom prst="rect">
            <a:avLst/>
          </a:prstGeom>
          <a:ln w="12700">
            <a:miter lim="400000"/>
          </a:ln>
        </p:spPr>
      </p:pic>
      <p:sp>
        <p:nvSpPr>
          <p:cNvPr id="7" name="Google Shape;233;p33">
            <a:extLst>
              <a:ext uri="{FF2B5EF4-FFF2-40B4-BE49-F238E27FC236}">
                <a16:creationId xmlns:a16="http://schemas.microsoft.com/office/drawing/2014/main" id="{79606F45-2A64-406E-97CC-EBDDA0E7A9BD}"/>
              </a:ext>
            </a:extLst>
          </p:cNvPr>
          <p:cNvSpPr txBox="1">
            <a:spLocks/>
          </p:cNvSpPr>
          <p:nvPr/>
        </p:nvSpPr>
        <p:spPr>
          <a:xfrm>
            <a:off x="10840174" y="6470573"/>
            <a:ext cx="393395" cy="365125"/>
          </a:xfrm>
          <a:prstGeom prst="rect">
            <a:avLst/>
          </a:prstGeom>
          <a:no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200" b="1" i="0" u="none" strike="noStrike" kern="0" cap="none" spc="0" normalizeH="0" baseline="0" noProof="0" smtClean="0">
                <a:ln>
                  <a:noFill/>
                </a:ln>
                <a:solidFill>
                  <a:prstClr val="black"/>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4</a:t>
            </a:fld>
            <a:endParaRPr kumimoji="0" lang="en-US" sz="1200" b="1"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8" name="TextBox 7">
            <a:extLst>
              <a:ext uri="{FF2B5EF4-FFF2-40B4-BE49-F238E27FC236}">
                <a16:creationId xmlns:a16="http://schemas.microsoft.com/office/drawing/2014/main" id="{525FB87A-50FF-4ABF-B31A-4FABBC53184F}"/>
              </a:ext>
            </a:extLst>
          </p:cNvPr>
          <p:cNvSpPr txBox="1"/>
          <p:nvPr/>
        </p:nvSpPr>
        <p:spPr>
          <a:xfrm>
            <a:off x="178421" y="791737"/>
            <a:ext cx="162807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Sponsored by: </a:t>
            </a:r>
          </a:p>
        </p:txBody>
      </p:sp>
    </p:spTree>
    <p:extLst>
      <p:ext uri="{BB962C8B-B14F-4D97-AF65-F5344CB8AC3E}">
        <p14:creationId xmlns:p14="http://schemas.microsoft.com/office/powerpoint/2010/main" val="25089872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DB4A9-F0E9-4B66-9435-16D8D4A5C0B4}"/>
              </a:ext>
            </a:extLst>
          </p:cNvPr>
          <p:cNvPicPr>
            <a:picLocks noChangeAspect="1"/>
          </p:cNvPicPr>
          <p:nvPr/>
        </p:nvPicPr>
        <p:blipFill>
          <a:blip r:embed="rId2"/>
          <a:stretch>
            <a:fillRect/>
          </a:stretch>
        </p:blipFill>
        <p:spPr>
          <a:xfrm>
            <a:off x="3506678" y="1260087"/>
            <a:ext cx="4953474" cy="4941090"/>
          </a:xfrm>
          <a:prstGeom prst="rect">
            <a:avLst/>
          </a:prstGeom>
        </p:spPr>
      </p:pic>
      <p:sp>
        <p:nvSpPr>
          <p:cNvPr id="7" name="Google Shape;233;p33">
            <a:extLst>
              <a:ext uri="{FF2B5EF4-FFF2-40B4-BE49-F238E27FC236}">
                <a16:creationId xmlns:a16="http://schemas.microsoft.com/office/drawing/2014/main" id="{98072073-BA68-4C68-8961-47D033889CDA}"/>
              </a:ext>
            </a:extLst>
          </p:cNvPr>
          <p:cNvSpPr txBox="1">
            <a:spLocks/>
          </p:cNvSpPr>
          <p:nvPr/>
        </p:nvSpPr>
        <p:spPr>
          <a:xfrm>
            <a:off x="10917894" y="6459422"/>
            <a:ext cx="359942" cy="365125"/>
          </a:xfrm>
          <a:prstGeom prst="rect">
            <a:avLst/>
          </a:prstGeom>
          <a:no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200" b="1" i="0" u="none" strike="noStrike" kern="0" cap="none" spc="0" normalizeH="0" baseline="0" noProof="0" smtClean="0">
                <a:ln>
                  <a:noFill/>
                </a:ln>
                <a:solidFill>
                  <a:prstClr val="black"/>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40</a:t>
            </a:fld>
            <a:endParaRPr kumimoji="0" lang="en-US" sz="1200" b="1"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4" name="TextBox 3">
            <a:extLst>
              <a:ext uri="{FF2B5EF4-FFF2-40B4-BE49-F238E27FC236}">
                <a16:creationId xmlns:a16="http://schemas.microsoft.com/office/drawing/2014/main" id="{E938A528-1B9B-4DAA-A125-F08A93465AB0}"/>
              </a:ext>
            </a:extLst>
          </p:cNvPr>
          <p:cNvSpPr txBox="1"/>
          <p:nvPr/>
        </p:nvSpPr>
        <p:spPr>
          <a:xfrm>
            <a:off x="981308" y="89210"/>
            <a:ext cx="10515600" cy="1200329"/>
          </a:xfrm>
          <a:prstGeom prst="rect">
            <a:avLst/>
          </a:prstGeom>
          <a:noFill/>
        </p:spPr>
        <p:txBody>
          <a:bodyPr wrap="square" rtlCol="0">
            <a:spAutoFit/>
          </a:bodyPr>
          <a:lstStyle/>
          <a:p>
            <a:pPr algn="ctr"/>
            <a:r>
              <a:rPr lang="en-US" sz="2400" b="1" dirty="0"/>
              <a:t>Join Red-Shoe Economics for a Special Webinar </a:t>
            </a:r>
          </a:p>
          <a:p>
            <a:pPr algn="ctr"/>
            <a:r>
              <a:rPr lang="en-US" sz="2400" b="1" dirty="0"/>
              <a:t>Analyzing the new ASCE Infrastructure Report Card March 4</a:t>
            </a:r>
            <a:r>
              <a:rPr lang="en-US" sz="2400" b="1" baseline="30000" dirty="0"/>
              <a:t>th</a:t>
            </a:r>
            <a:r>
              <a:rPr lang="en-US" sz="2400" b="1" dirty="0"/>
              <a:t>. </a:t>
            </a:r>
          </a:p>
          <a:p>
            <a:pPr algn="ctr"/>
            <a:r>
              <a:rPr lang="en-US" sz="2400" b="1" dirty="0"/>
              <a:t>What does it mean for NC, SC, etc.?</a:t>
            </a:r>
          </a:p>
        </p:txBody>
      </p:sp>
      <p:sp>
        <p:nvSpPr>
          <p:cNvPr id="5" name="TextBox 4">
            <a:extLst>
              <a:ext uri="{FF2B5EF4-FFF2-40B4-BE49-F238E27FC236}">
                <a16:creationId xmlns:a16="http://schemas.microsoft.com/office/drawing/2014/main" id="{5A3E2E7B-2ECE-4C43-AA83-AAD23BDE7690}"/>
              </a:ext>
            </a:extLst>
          </p:cNvPr>
          <p:cNvSpPr txBox="1"/>
          <p:nvPr/>
        </p:nvSpPr>
        <p:spPr>
          <a:xfrm>
            <a:off x="8787161" y="2598234"/>
            <a:ext cx="3122341" cy="1200329"/>
          </a:xfrm>
          <a:prstGeom prst="rect">
            <a:avLst/>
          </a:prstGeom>
          <a:noFill/>
        </p:spPr>
        <p:txBody>
          <a:bodyPr wrap="square" rtlCol="0">
            <a:spAutoFit/>
          </a:bodyPr>
          <a:lstStyle/>
          <a:p>
            <a:r>
              <a:rPr lang="en-US" dirty="0"/>
              <a:t>Email interest in registering for this special webinar to:</a:t>
            </a:r>
          </a:p>
          <a:p>
            <a:r>
              <a:rPr lang="en-US" dirty="0">
                <a:hlinkClick r:id="rId3"/>
              </a:rPr>
              <a:t>Info@RedShoeEconomics.com</a:t>
            </a:r>
            <a:endParaRPr lang="en-US" dirty="0"/>
          </a:p>
          <a:p>
            <a:endParaRPr lang="en-US" dirty="0"/>
          </a:p>
        </p:txBody>
      </p:sp>
      <p:cxnSp>
        <p:nvCxnSpPr>
          <p:cNvPr id="11" name="Straight Connector 10">
            <a:extLst>
              <a:ext uri="{FF2B5EF4-FFF2-40B4-BE49-F238E27FC236}">
                <a16:creationId xmlns:a16="http://schemas.microsoft.com/office/drawing/2014/main" id="{B5FE91D4-61D2-4C2E-9F7E-CEB37EE841AC}"/>
              </a:ext>
            </a:extLst>
          </p:cNvPr>
          <p:cNvCxnSpPr>
            <a:cxnSpLocks/>
          </p:cNvCxnSpPr>
          <p:nvPr/>
        </p:nvCxnSpPr>
        <p:spPr>
          <a:xfrm>
            <a:off x="0" y="1237866"/>
            <a:ext cx="12192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5070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2" descr="The professional organization for the most trusted advisors in real estate">
            <a:extLst>
              <a:ext uri="{FF2B5EF4-FFF2-40B4-BE49-F238E27FC236}">
                <a16:creationId xmlns:a16="http://schemas.microsoft.com/office/drawing/2014/main" id="{EE59B1C5-CE9F-4995-BF91-FF37897261AE}"/>
              </a:ext>
            </a:extLst>
          </p:cNvPr>
          <p:cNvSpPr>
            <a:spLocks noChangeAspect="1" noChangeArrowheads="1"/>
          </p:cNvSpPr>
          <p:nvPr/>
        </p:nvSpPr>
        <p:spPr bwMode="auto">
          <a:xfrm flipV="1">
            <a:off x="5943600" y="3581400"/>
            <a:ext cx="304800" cy="14078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AutoShape 4" descr="The professional organization for the most trusted advisors in real estate">
            <a:extLst>
              <a:ext uri="{FF2B5EF4-FFF2-40B4-BE49-F238E27FC236}">
                <a16:creationId xmlns:a16="http://schemas.microsoft.com/office/drawing/2014/main" id="{D7E31D08-28C5-4EB8-8ED6-86D894206F7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9FB6DC99-E6AB-4F2F-99EC-E30A8C1B6DFC}"/>
              </a:ext>
            </a:extLst>
          </p:cNvPr>
          <p:cNvSpPr txBox="1"/>
          <p:nvPr/>
        </p:nvSpPr>
        <p:spPr>
          <a:xfrm>
            <a:off x="2386361" y="4449337"/>
            <a:ext cx="37356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Association for Corporate Growth</a:t>
            </a:r>
          </a:p>
        </p:txBody>
      </p:sp>
      <p:sp>
        <p:nvSpPr>
          <p:cNvPr id="17" name="Google Shape;233;p33">
            <a:extLst>
              <a:ext uri="{FF2B5EF4-FFF2-40B4-BE49-F238E27FC236}">
                <a16:creationId xmlns:a16="http://schemas.microsoft.com/office/drawing/2014/main" id="{6B320C8E-7E44-4DA5-9A85-A797E2843863}"/>
              </a:ext>
            </a:extLst>
          </p:cNvPr>
          <p:cNvSpPr txBox="1">
            <a:spLocks/>
          </p:cNvSpPr>
          <p:nvPr/>
        </p:nvSpPr>
        <p:spPr>
          <a:xfrm>
            <a:off x="10895931" y="6459422"/>
            <a:ext cx="393395" cy="365125"/>
          </a:xfrm>
          <a:prstGeom prst="rect">
            <a:avLst/>
          </a:prstGeom>
          <a:no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200" b="1" i="0" u="none" strike="noStrike" kern="0" cap="none" spc="0" normalizeH="0" baseline="0" noProof="0" smtClean="0">
                <a:ln>
                  <a:noFill/>
                </a:ln>
                <a:solidFill>
                  <a:prstClr val="black"/>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41</a:t>
            </a:fld>
            <a:endParaRPr kumimoji="0" lang="en-US" sz="1200" b="1"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7" name="TextBox 6">
            <a:extLst>
              <a:ext uri="{FF2B5EF4-FFF2-40B4-BE49-F238E27FC236}">
                <a16:creationId xmlns:a16="http://schemas.microsoft.com/office/drawing/2014/main" id="{783F4CDF-7380-4146-81D7-2DAABC0BF257}"/>
              </a:ext>
            </a:extLst>
          </p:cNvPr>
          <p:cNvSpPr txBox="1"/>
          <p:nvPr/>
        </p:nvSpPr>
        <p:spPr>
          <a:xfrm>
            <a:off x="1035494" y="74059"/>
            <a:ext cx="104258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ESG &amp; Top 5 Forward-Looking Metrics for 2021</a:t>
            </a:r>
          </a:p>
        </p:txBody>
      </p:sp>
      <p:cxnSp>
        <p:nvCxnSpPr>
          <p:cNvPr id="8" name="Google Shape;276;p39">
            <a:extLst>
              <a:ext uri="{FF2B5EF4-FFF2-40B4-BE49-F238E27FC236}">
                <a16:creationId xmlns:a16="http://schemas.microsoft.com/office/drawing/2014/main" id="{FC91C890-5C29-4C4C-932F-0FDCF891C1F8}"/>
              </a:ext>
            </a:extLst>
          </p:cNvPr>
          <p:cNvCxnSpPr>
            <a:cxnSpLocks/>
          </p:cNvCxnSpPr>
          <p:nvPr/>
        </p:nvCxnSpPr>
        <p:spPr>
          <a:xfrm>
            <a:off x="0" y="753215"/>
            <a:ext cx="12192000" cy="0"/>
          </a:xfrm>
          <a:prstGeom prst="straightConnector1">
            <a:avLst/>
          </a:prstGeom>
          <a:noFill/>
          <a:ln w="57150" cap="flat" cmpd="sng">
            <a:solidFill>
              <a:srgbClr val="333333"/>
            </a:solidFill>
            <a:prstDash val="solid"/>
            <a:round/>
            <a:headEnd type="none" w="sm" len="sm"/>
            <a:tailEnd type="none" w="sm" len="sm"/>
          </a:ln>
        </p:spPr>
      </p:cxnSp>
      <p:pic>
        <p:nvPicPr>
          <p:cNvPr id="9" name="Picture 8">
            <a:extLst>
              <a:ext uri="{FF2B5EF4-FFF2-40B4-BE49-F238E27FC236}">
                <a16:creationId xmlns:a16="http://schemas.microsoft.com/office/drawing/2014/main" id="{8CAADBFD-142E-49E5-8843-CAA2D7C0661C}"/>
              </a:ext>
            </a:extLst>
          </p:cNvPr>
          <p:cNvPicPr>
            <a:picLocks noChangeAspect="1"/>
          </p:cNvPicPr>
          <p:nvPr/>
        </p:nvPicPr>
        <p:blipFill>
          <a:blip r:embed="rId2"/>
          <a:stretch>
            <a:fillRect/>
          </a:stretch>
        </p:blipFill>
        <p:spPr>
          <a:xfrm>
            <a:off x="141736" y="1070311"/>
            <a:ext cx="6982799" cy="2676899"/>
          </a:xfrm>
          <a:prstGeom prst="rect">
            <a:avLst/>
          </a:prstGeom>
        </p:spPr>
      </p:pic>
      <p:pic>
        <p:nvPicPr>
          <p:cNvPr id="12" name="Picture 11">
            <a:extLst>
              <a:ext uri="{FF2B5EF4-FFF2-40B4-BE49-F238E27FC236}">
                <a16:creationId xmlns:a16="http://schemas.microsoft.com/office/drawing/2014/main" id="{1E2FC05D-5622-4A70-855A-2301278ACAFB}"/>
              </a:ext>
            </a:extLst>
          </p:cNvPr>
          <p:cNvPicPr>
            <a:picLocks noChangeAspect="1"/>
          </p:cNvPicPr>
          <p:nvPr/>
        </p:nvPicPr>
        <p:blipFill>
          <a:blip r:embed="rId3"/>
          <a:stretch>
            <a:fillRect/>
          </a:stretch>
        </p:blipFill>
        <p:spPr>
          <a:xfrm>
            <a:off x="73041" y="4073334"/>
            <a:ext cx="7172570" cy="1395174"/>
          </a:xfrm>
          <a:prstGeom prst="rect">
            <a:avLst/>
          </a:prstGeom>
        </p:spPr>
      </p:pic>
      <p:sp>
        <p:nvSpPr>
          <p:cNvPr id="13" name="TextBox 12">
            <a:extLst>
              <a:ext uri="{FF2B5EF4-FFF2-40B4-BE49-F238E27FC236}">
                <a16:creationId xmlns:a16="http://schemas.microsoft.com/office/drawing/2014/main" id="{54770B69-353E-4333-A159-6B825B87786A}"/>
              </a:ext>
            </a:extLst>
          </p:cNvPr>
          <p:cNvSpPr txBox="1"/>
          <p:nvPr/>
        </p:nvSpPr>
        <p:spPr>
          <a:xfrm>
            <a:off x="221822" y="6539967"/>
            <a:ext cx="9543612"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https://www.krollbondratings.com/documents/press-release/31362/kbra-assigns-ratings-to-hertz-vehicle-interim-financing-llc-series-2020-1</a:t>
            </a: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cxnSp>
        <p:nvCxnSpPr>
          <p:cNvPr id="14" name="Straight Connector 13">
            <a:extLst>
              <a:ext uri="{FF2B5EF4-FFF2-40B4-BE49-F238E27FC236}">
                <a16:creationId xmlns:a16="http://schemas.microsoft.com/office/drawing/2014/main" id="{8FAABB27-3A4C-41F6-9FC5-64A100D3B68C}"/>
              </a:ext>
            </a:extLst>
          </p:cNvPr>
          <p:cNvCxnSpPr>
            <a:cxnSpLocks/>
          </p:cNvCxnSpPr>
          <p:nvPr/>
        </p:nvCxnSpPr>
        <p:spPr>
          <a:xfrm>
            <a:off x="7245611" y="841838"/>
            <a:ext cx="0" cy="53988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61279EC1-AEB1-4554-AF68-0AF8E806C311}"/>
              </a:ext>
            </a:extLst>
          </p:cNvPr>
          <p:cNvPicPr>
            <a:picLocks noChangeAspect="1"/>
          </p:cNvPicPr>
          <p:nvPr/>
        </p:nvPicPr>
        <p:blipFill>
          <a:blip r:embed="rId5"/>
          <a:stretch>
            <a:fillRect/>
          </a:stretch>
        </p:blipFill>
        <p:spPr>
          <a:xfrm>
            <a:off x="8134069" y="1148138"/>
            <a:ext cx="2943637" cy="678225"/>
          </a:xfrm>
          <a:prstGeom prst="rect">
            <a:avLst/>
          </a:prstGeom>
        </p:spPr>
      </p:pic>
      <p:sp>
        <p:nvSpPr>
          <p:cNvPr id="4" name="TextBox 3">
            <a:extLst>
              <a:ext uri="{FF2B5EF4-FFF2-40B4-BE49-F238E27FC236}">
                <a16:creationId xmlns:a16="http://schemas.microsoft.com/office/drawing/2014/main" id="{7354876A-769C-4CD6-8CDC-B6DC966D2D2A}"/>
              </a:ext>
            </a:extLst>
          </p:cNvPr>
          <p:cNvSpPr txBox="1"/>
          <p:nvPr/>
        </p:nvSpPr>
        <p:spPr>
          <a:xfrm>
            <a:off x="7245611" y="905056"/>
            <a:ext cx="343457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 Vaccination Success by State</a:t>
            </a:r>
          </a:p>
        </p:txBody>
      </p:sp>
      <p:sp>
        <p:nvSpPr>
          <p:cNvPr id="18" name="TextBox 17">
            <a:extLst>
              <a:ext uri="{FF2B5EF4-FFF2-40B4-BE49-F238E27FC236}">
                <a16:creationId xmlns:a16="http://schemas.microsoft.com/office/drawing/2014/main" id="{73A49BAF-0DFF-4A8B-8CCA-C88DC8091CE3}"/>
              </a:ext>
            </a:extLst>
          </p:cNvPr>
          <p:cNvSpPr txBox="1"/>
          <p:nvPr/>
        </p:nvSpPr>
        <p:spPr>
          <a:xfrm>
            <a:off x="7245611" y="1994223"/>
            <a:ext cx="4946389" cy="307777"/>
          </a:xfrm>
          <a:prstGeom prst="rect">
            <a:avLst/>
          </a:prstGeom>
          <a:noFill/>
        </p:spPr>
        <p:txBody>
          <a:bodyPr wrap="square" rtlCol="0">
            <a:spAutoFit/>
          </a:bodyPr>
          <a:lstStyle/>
          <a:p>
            <a:pPr marL="346075" marR="0" lvl="0" indent="-346075"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 TSA Passenger Count Transport Metrics (AAR.org)</a:t>
            </a:r>
          </a:p>
        </p:txBody>
      </p:sp>
      <p:pic>
        <p:nvPicPr>
          <p:cNvPr id="6" name="Picture 5">
            <a:extLst>
              <a:ext uri="{FF2B5EF4-FFF2-40B4-BE49-F238E27FC236}">
                <a16:creationId xmlns:a16="http://schemas.microsoft.com/office/drawing/2014/main" id="{5D782CE5-AA2D-489A-BBDC-3162A3EFD3B1}"/>
              </a:ext>
            </a:extLst>
          </p:cNvPr>
          <p:cNvPicPr>
            <a:picLocks noChangeAspect="1"/>
          </p:cNvPicPr>
          <p:nvPr/>
        </p:nvPicPr>
        <p:blipFill>
          <a:blip r:embed="rId6"/>
          <a:stretch>
            <a:fillRect/>
          </a:stretch>
        </p:blipFill>
        <p:spPr>
          <a:xfrm>
            <a:off x="8520083" y="2238250"/>
            <a:ext cx="2746940" cy="371527"/>
          </a:xfrm>
          <a:prstGeom prst="rect">
            <a:avLst/>
          </a:prstGeom>
        </p:spPr>
      </p:pic>
      <p:sp>
        <p:nvSpPr>
          <p:cNvPr id="19" name="TextBox 18">
            <a:extLst>
              <a:ext uri="{FF2B5EF4-FFF2-40B4-BE49-F238E27FC236}">
                <a16:creationId xmlns:a16="http://schemas.microsoft.com/office/drawing/2014/main" id="{87A9129B-19B0-460E-8A86-4FA97AEE5CE0}"/>
              </a:ext>
            </a:extLst>
          </p:cNvPr>
          <p:cNvSpPr txBox="1"/>
          <p:nvPr/>
        </p:nvSpPr>
        <p:spPr>
          <a:xfrm>
            <a:off x="7264483" y="2705380"/>
            <a:ext cx="3720789" cy="307777"/>
          </a:xfrm>
          <a:prstGeom prst="rect">
            <a:avLst/>
          </a:prstGeom>
          <a:noFill/>
        </p:spPr>
        <p:txBody>
          <a:bodyPr wrap="square" rtlCol="0">
            <a:spAutoFit/>
          </a:bodyPr>
          <a:lstStyle/>
          <a:p>
            <a:pPr marL="346075" marR="0" lvl="0" indent="-346075"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 – Kastle Systems – Back to the Office</a:t>
            </a:r>
          </a:p>
        </p:txBody>
      </p:sp>
      <p:pic>
        <p:nvPicPr>
          <p:cNvPr id="21" name="Picture 20">
            <a:extLst>
              <a:ext uri="{FF2B5EF4-FFF2-40B4-BE49-F238E27FC236}">
                <a16:creationId xmlns:a16="http://schemas.microsoft.com/office/drawing/2014/main" id="{295EC01D-0348-4021-A024-CA81EF04688B}"/>
              </a:ext>
            </a:extLst>
          </p:cNvPr>
          <p:cNvPicPr>
            <a:picLocks noChangeAspect="1"/>
          </p:cNvPicPr>
          <p:nvPr/>
        </p:nvPicPr>
        <p:blipFill>
          <a:blip r:embed="rId7"/>
          <a:stretch>
            <a:fillRect/>
          </a:stretch>
        </p:blipFill>
        <p:spPr>
          <a:xfrm>
            <a:off x="8161390" y="3014585"/>
            <a:ext cx="3510606" cy="424457"/>
          </a:xfrm>
          <a:prstGeom prst="rect">
            <a:avLst/>
          </a:prstGeom>
        </p:spPr>
      </p:pic>
      <p:sp>
        <p:nvSpPr>
          <p:cNvPr id="22" name="TextBox 21">
            <a:extLst>
              <a:ext uri="{FF2B5EF4-FFF2-40B4-BE49-F238E27FC236}">
                <a16:creationId xmlns:a16="http://schemas.microsoft.com/office/drawing/2014/main" id="{8A176FD5-85C3-4F39-9D83-0BDACB2B2C10}"/>
              </a:ext>
            </a:extLst>
          </p:cNvPr>
          <p:cNvSpPr txBox="1"/>
          <p:nvPr/>
        </p:nvSpPr>
        <p:spPr>
          <a:xfrm>
            <a:off x="7252203" y="3631186"/>
            <a:ext cx="4419793" cy="738664"/>
          </a:xfrm>
          <a:prstGeom prst="rect">
            <a:avLst/>
          </a:prstGeom>
          <a:noFill/>
        </p:spPr>
        <p:txBody>
          <a:bodyPr wrap="square" rtlCol="0">
            <a:spAutoFit/>
          </a:bodyPr>
          <a:lstStyle/>
          <a:p>
            <a:pPr marL="346075" marR="0" lvl="0" indent="-346075"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 – CRE Credit Metrics  - Triangulate TREPP LTSS &amp; CMBS DQT with </a:t>
            </a:r>
            <a:r>
              <a:rPr kumimoji="0" lang="en-US" sz="1400" b="1"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rPr>
              <a:t>FDIC Failed Banks and then TX Ratio.</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4" name="Picture 23">
            <a:extLst>
              <a:ext uri="{FF2B5EF4-FFF2-40B4-BE49-F238E27FC236}">
                <a16:creationId xmlns:a16="http://schemas.microsoft.com/office/drawing/2014/main" id="{5D0300C8-99D1-4C5F-BF83-0D857C0B755F}"/>
              </a:ext>
            </a:extLst>
          </p:cNvPr>
          <p:cNvPicPr>
            <a:picLocks noChangeAspect="1"/>
          </p:cNvPicPr>
          <p:nvPr/>
        </p:nvPicPr>
        <p:blipFill>
          <a:blip r:embed="rId8"/>
          <a:stretch>
            <a:fillRect/>
          </a:stretch>
        </p:blipFill>
        <p:spPr>
          <a:xfrm>
            <a:off x="9370152" y="4392962"/>
            <a:ext cx="2620067" cy="458929"/>
          </a:xfrm>
          <a:prstGeom prst="rect">
            <a:avLst/>
          </a:prstGeom>
        </p:spPr>
      </p:pic>
      <p:pic>
        <p:nvPicPr>
          <p:cNvPr id="25" name="Picture 24">
            <a:extLst>
              <a:ext uri="{FF2B5EF4-FFF2-40B4-BE49-F238E27FC236}">
                <a16:creationId xmlns:a16="http://schemas.microsoft.com/office/drawing/2014/main" id="{30C98063-665C-448F-B448-1130254B9E0B}"/>
              </a:ext>
            </a:extLst>
          </p:cNvPr>
          <p:cNvPicPr>
            <a:picLocks noChangeAspect="1"/>
          </p:cNvPicPr>
          <p:nvPr/>
        </p:nvPicPr>
        <p:blipFill>
          <a:blip r:embed="rId9"/>
          <a:stretch>
            <a:fillRect/>
          </a:stretch>
        </p:blipFill>
        <p:spPr>
          <a:xfrm>
            <a:off x="8230940" y="4402312"/>
            <a:ext cx="981308" cy="468352"/>
          </a:xfrm>
          <a:prstGeom prst="rect">
            <a:avLst/>
          </a:prstGeom>
        </p:spPr>
      </p:pic>
      <p:sp>
        <p:nvSpPr>
          <p:cNvPr id="26" name="TextBox 25">
            <a:extLst>
              <a:ext uri="{FF2B5EF4-FFF2-40B4-BE49-F238E27FC236}">
                <a16:creationId xmlns:a16="http://schemas.microsoft.com/office/drawing/2014/main" id="{0ED1F48D-6DCB-4B03-BBA3-428A733211D4}"/>
              </a:ext>
            </a:extLst>
          </p:cNvPr>
          <p:cNvSpPr txBox="1"/>
          <p:nvPr/>
        </p:nvSpPr>
        <p:spPr>
          <a:xfrm>
            <a:off x="7243027" y="5034386"/>
            <a:ext cx="431924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 – Fiscal Health of Companies &amp; Municipalities</a:t>
            </a:r>
          </a:p>
        </p:txBody>
      </p:sp>
      <p:pic>
        <p:nvPicPr>
          <p:cNvPr id="28" name="Picture 27">
            <a:extLst>
              <a:ext uri="{FF2B5EF4-FFF2-40B4-BE49-F238E27FC236}">
                <a16:creationId xmlns:a16="http://schemas.microsoft.com/office/drawing/2014/main" id="{69744B9C-F2E9-481B-8FCB-D67B46789C52}"/>
              </a:ext>
            </a:extLst>
          </p:cNvPr>
          <p:cNvPicPr>
            <a:picLocks noChangeAspect="1"/>
          </p:cNvPicPr>
          <p:nvPr/>
        </p:nvPicPr>
        <p:blipFill>
          <a:blip r:embed="rId10"/>
          <a:stretch>
            <a:fillRect/>
          </a:stretch>
        </p:blipFill>
        <p:spPr>
          <a:xfrm>
            <a:off x="9916693" y="5342163"/>
            <a:ext cx="1248935" cy="418718"/>
          </a:xfrm>
          <a:prstGeom prst="rect">
            <a:avLst/>
          </a:prstGeom>
        </p:spPr>
      </p:pic>
      <p:pic>
        <p:nvPicPr>
          <p:cNvPr id="33" name="Picture 32">
            <a:extLst>
              <a:ext uri="{FF2B5EF4-FFF2-40B4-BE49-F238E27FC236}">
                <a16:creationId xmlns:a16="http://schemas.microsoft.com/office/drawing/2014/main" id="{0663C580-69DA-4A09-B158-22517E9966C6}"/>
              </a:ext>
            </a:extLst>
          </p:cNvPr>
          <p:cNvPicPr>
            <a:picLocks noChangeAspect="1"/>
          </p:cNvPicPr>
          <p:nvPr/>
        </p:nvPicPr>
        <p:blipFill>
          <a:blip r:embed="rId11"/>
          <a:stretch>
            <a:fillRect/>
          </a:stretch>
        </p:blipFill>
        <p:spPr>
          <a:xfrm>
            <a:off x="7691834" y="5347154"/>
            <a:ext cx="2073600" cy="387187"/>
          </a:xfrm>
          <a:prstGeom prst="rect">
            <a:avLst/>
          </a:prstGeom>
        </p:spPr>
      </p:pic>
    </p:spTree>
    <p:extLst>
      <p:ext uri="{BB962C8B-B14F-4D97-AF65-F5344CB8AC3E}">
        <p14:creationId xmlns:p14="http://schemas.microsoft.com/office/powerpoint/2010/main" val="39725635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6EACA6-CA32-4A4A-BAD0-7202322DBF73}"/>
              </a:ext>
            </a:extLst>
          </p:cNvPr>
          <p:cNvPicPr>
            <a:picLocks noChangeAspect="1"/>
          </p:cNvPicPr>
          <p:nvPr/>
        </p:nvPicPr>
        <p:blipFill>
          <a:blip r:embed="rId2"/>
          <a:stretch>
            <a:fillRect/>
          </a:stretch>
        </p:blipFill>
        <p:spPr>
          <a:xfrm>
            <a:off x="8420393" y="1377546"/>
            <a:ext cx="3644644" cy="2835209"/>
          </a:xfrm>
          <a:prstGeom prst="rect">
            <a:avLst/>
          </a:prstGeom>
        </p:spPr>
      </p:pic>
      <p:sp>
        <p:nvSpPr>
          <p:cNvPr id="3" name="TextBox 2">
            <a:extLst>
              <a:ext uri="{FF2B5EF4-FFF2-40B4-BE49-F238E27FC236}">
                <a16:creationId xmlns:a16="http://schemas.microsoft.com/office/drawing/2014/main" id="{D5BB865E-10D8-46D4-9E74-1F4AE4624856}"/>
              </a:ext>
            </a:extLst>
          </p:cNvPr>
          <p:cNvSpPr txBox="1"/>
          <p:nvPr/>
        </p:nvSpPr>
        <p:spPr>
          <a:xfrm>
            <a:off x="2439591" y="968941"/>
            <a:ext cx="5614416" cy="2031325"/>
          </a:xfrm>
          <a:prstGeom prst="rect">
            <a:avLst/>
          </a:prstGeom>
          <a:noFill/>
        </p:spPr>
        <p:txBody>
          <a:bodyPr wrap="square" rtlCol="0">
            <a:spAutoFit/>
          </a:bodyPr>
          <a:lstStyle/>
          <a:p>
            <a:r>
              <a:rPr lang="en-US" b="1" dirty="0">
                <a:solidFill>
                  <a:srgbClr val="C00000"/>
                </a:solidFill>
                <a:latin typeface="Arial" panose="020B0604020202020204" pitchFamily="34" charset="0"/>
                <a:cs typeface="Arial" panose="020B0604020202020204" pitchFamily="34" charset="0"/>
              </a:rPr>
              <a:t>Red</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Shoe Economics</a:t>
            </a:r>
            <a:r>
              <a:rPr lang="en-US" dirty="0">
                <a:latin typeface="Arial" panose="020B0604020202020204" pitchFamily="34" charset="0"/>
                <a:cs typeface="Arial" panose="020B0604020202020204" pitchFamily="34" charset="0"/>
              </a:rPr>
              <a:t> is a research firm exclusively supporting today’s Commercial Real estate industry in the areas of economics, forecasting, and consulting.  </a:t>
            </a:r>
            <a:r>
              <a:rPr lang="en-US" b="1" dirty="0">
                <a:solidFill>
                  <a:srgbClr val="C00000"/>
                </a:solidFill>
                <a:latin typeface="Arial" panose="020B0604020202020204" pitchFamily="34" charset="0"/>
                <a:cs typeface="Arial" panose="020B0604020202020204" pitchFamily="34" charset="0"/>
              </a:rPr>
              <a:t>Our promise is to deliver unique views “eight days a week” that connect the dots </a:t>
            </a:r>
            <a:r>
              <a:rPr lang="en-US" dirty="0">
                <a:latin typeface="Arial" panose="020B0604020202020204" pitchFamily="34" charset="0"/>
                <a:cs typeface="Arial" panose="020B0604020202020204" pitchFamily="34" charset="0"/>
              </a:rPr>
              <a:t>from the deluge of daily market information to develop actionable insights for CRE stakeholders.  </a:t>
            </a:r>
          </a:p>
        </p:txBody>
      </p:sp>
      <p:sp>
        <p:nvSpPr>
          <p:cNvPr id="5" name="TextBox 4">
            <a:extLst>
              <a:ext uri="{FF2B5EF4-FFF2-40B4-BE49-F238E27FC236}">
                <a16:creationId xmlns:a16="http://schemas.microsoft.com/office/drawing/2014/main" id="{5058669B-BA53-4453-91D6-4816476AFC93}"/>
              </a:ext>
            </a:extLst>
          </p:cNvPr>
          <p:cNvSpPr txBox="1"/>
          <p:nvPr/>
        </p:nvSpPr>
        <p:spPr>
          <a:xfrm>
            <a:off x="8885360" y="4349640"/>
            <a:ext cx="2901256" cy="954107"/>
          </a:xfrm>
          <a:prstGeom prst="rect">
            <a:avLst/>
          </a:prstGeom>
          <a:noFill/>
        </p:spPr>
        <p:txBody>
          <a:bodyPr wrap="square" rtlCol="0">
            <a:spAutoFit/>
          </a:bodyPr>
          <a:lstStyle/>
          <a:p>
            <a:r>
              <a:rPr lang="en-US" sz="1400" u="sng" dirty="0">
                <a:latin typeface="Arial" panose="020B0604020202020204" pitchFamily="34" charset="0"/>
                <a:cs typeface="Arial" panose="020B0604020202020204" pitchFamily="34" charset="0"/>
              </a:rPr>
              <a:t>RSE’s Founding Principals are</a:t>
            </a:r>
          </a:p>
          <a:p>
            <a:r>
              <a:rPr lang="en-US" sz="1400" i="1" dirty="0">
                <a:latin typeface="Arial" panose="020B0604020202020204" pitchFamily="34" charset="0"/>
                <a:cs typeface="Arial" panose="020B0604020202020204" pitchFamily="34" charset="0"/>
              </a:rPr>
              <a:t>Beverly Keith, CCIM, CRX</a:t>
            </a:r>
          </a:p>
          <a:p>
            <a:r>
              <a:rPr lang="en-US" sz="1400" i="1" dirty="0">
                <a:latin typeface="Arial" panose="020B0604020202020204" pitchFamily="34" charset="0"/>
                <a:cs typeface="Arial" panose="020B0604020202020204" pitchFamily="34" charset="0"/>
              </a:rPr>
              <a:t>Karen Mankowski, CCM, Leed AP</a:t>
            </a:r>
          </a:p>
          <a:p>
            <a:r>
              <a:rPr lang="en-US" sz="1400" i="1" dirty="0">
                <a:latin typeface="Arial" panose="020B0604020202020204" pitchFamily="34" charset="0"/>
                <a:cs typeface="Arial" panose="020B0604020202020204" pitchFamily="34" charset="0"/>
              </a:rPr>
              <a:t>KC Conway, CCIM, CRE, MAI</a:t>
            </a:r>
          </a:p>
        </p:txBody>
      </p:sp>
      <p:sp>
        <p:nvSpPr>
          <p:cNvPr id="6" name="TextBox 5">
            <a:extLst>
              <a:ext uri="{FF2B5EF4-FFF2-40B4-BE49-F238E27FC236}">
                <a16:creationId xmlns:a16="http://schemas.microsoft.com/office/drawing/2014/main" id="{7A4CBE58-5DB8-4CBF-AD12-DA70F9089866}"/>
              </a:ext>
            </a:extLst>
          </p:cNvPr>
          <p:cNvSpPr txBox="1"/>
          <p:nvPr/>
        </p:nvSpPr>
        <p:spPr>
          <a:xfrm>
            <a:off x="640081" y="5912668"/>
            <a:ext cx="10341863"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Send your email address to </a:t>
            </a:r>
            <a:r>
              <a:rPr lang="en-US" sz="1400" dirty="0">
                <a:latin typeface="Arial" panose="020B0604020202020204" pitchFamily="34" charset="0"/>
                <a:cs typeface="Arial" panose="020B0604020202020204" pitchFamily="34" charset="0"/>
                <a:hlinkClick r:id="rId3"/>
              </a:rPr>
              <a:t>info@redsoeeconomics.com</a:t>
            </a:r>
            <a:r>
              <a:rPr lang="en-US" sz="1400" dirty="0">
                <a:latin typeface="Arial" panose="020B0604020202020204" pitchFamily="34" charset="0"/>
                <a:cs typeface="Arial" panose="020B0604020202020204" pitchFamily="34" charset="0"/>
              </a:rPr>
              <a:t> to be added to the distribution list for KC’s Red Shoe Review newsletter</a:t>
            </a:r>
          </a:p>
        </p:txBody>
      </p:sp>
      <p:pic>
        <p:nvPicPr>
          <p:cNvPr id="8" name="Picture 7">
            <a:extLst>
              <a:ext uri="{FF2B5EF4-FFF2-40B4-BE49-F238E27FC236}">
                <a16:creationId xmlns:a16="http://schemas.microsoft.com/office/drawing/2014/main" id="{B4DA0AA6-D294-4A97-A0A2-AAE2D83A5F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6086" y="831600"/>
            <a:ext cx="1890803" cy="2197202"/>
          </a:xfrm>
          <a:prstGeom prst="rect">
            <a:avLst/>
          </a:prstGeom>
          <a:ln w="57150">
            <a:solidFill>
              <a:schemeClr val="tx1"/>
            </a:solidFill>
          </a:ln>
        </p:spPr>
      </p:pic>
      <p:sp>
        <p:nvSpPr>
          <p:cNvPr id="9" name="TextBox 8">
            <a:extLst>
              <a:ext uri="{FF2B5EF4-FFF2-40B4-BE49-F238E27FC236}">
                <a16:creationId xmlns:a16="http://schemas.microsoft.com/office/drawing/2014/main" id="{70B3E0F6-3984-437D-83D7-05F6D188859E}"/>
              </a:ext>
            </a:extLst>
          </p:cNvPr>
          <p:cNvSpPr txBox="1"/>
          <p:nvPr/>
        </p:nvSpPr>
        <p:spPr>
          <a:xfrm>
            <a:off x="380038" y="3123649"/>
            <a:ext cx="1179875" cy="369332"/>
          </a:xfrm>
          <a:prstGeom prst="rect">
            <a:avLst/>
          </a:prstGeom>
          <a:noFill/>
        </p:spPr>
        <p:txBody>
          <a:bodyPr wrap="none" rtlCol="0">
            <a:spAutoFit/>
          </a:bodyPr>
          <a:lstStyle/>
          <a:p>
            <a:r>
              <a:rPr lang="en-US" b="1" u="sng" dirty="0"/>
              <a:t>Economics</a:t>
            </a:r>
          </a:p>
        </p:txBody>
      </p:sp>
      <p:sp>
        <p:nvSpPr>
          <p:cNvPr id="10" name="TextBox 9">
            <a:extLst>
              <a:ext uri="{FF2B5EF4-FFF2-40B4-BE49-F238E27FC236}">
                <a16:creationId xmlns:a16="http://schemas.microsoft.com/office/drawing/2014/main" id="{53473531-D4B8-4E67-80BD-F583E8FCC1F9}"/>
              </a:ext>
            </a:extLst>
          </p:cNvPr>
          <p:cNvSpPr txBox="1"/>
          <p:nvPr/>
        </p:nvSpPr>
        <p:spPr>
          <a:xfrm>
            <a:off x="3109745" y="3133164"/>
            <a:ext cx="1271823" cy="369332"/>
          </a:xfrm>
          <a:prstGeom prst="rect">
            <a:avLst/>
          </a:prstGeom>
          <a:noFill/>
        </p:spPr>
        <p:txBody>
          <a:bodyPr wrap="none" rtlCol="0">
            <a:spAutoFit/>
          </a:bodyPr>
          <a:lstStyle/>
          <a:p>
            <a:r>
              <a:rPr lang="en-US" b="1" u="sng" dirty="0"/>
              <a:t>Forecasting</a:t>
            </a:r>
          </a:p>
        </p:txBody>
      </p:sp>
      <p:sp>
        <p:nvSpPr>
          <p:cNvPr id="11" name="TextBox 10">
            <a:extLst>
              <a:ext uri="{FF2B5EF4-FFF2-40B4-BE49-F238E27FC236}">
                <a16:creationId xmlns:a16="http://schemas.microsoft.com/office/drawing/2014/main" id="{A5E117B6-262C-4BE9-84D7-BA7BE65BB468}"/>
              </a:ext>
            </a:extLst>
          </p:cNvPr>
          <p:cNvSpPr txBox="1"/>
          <p:nvPr/>
        </p:nvSpPr>
        <p:spPr>
          <a:xfrm>
            <a:off x="5598738" y="3125850"/>
            <a:ext cx="1192955" cy="369332"/>
          </a:xfrm>
          <a:prstGeom prst="rect">
            <a:avLst/>
          </a:prstGeom>
          <a:noFill/>
        </p:spPr>
        <p:txBody>
          <a:bodyPr wrap="none" rtlCol="0">
            <a:spAutoFit/>
          </a:bodyPr>
          <a:lstStyle/>
          <a:p>
            <a:r>
              <a:rPr lang="en-US" b="1" u="sng" dirty="0"/>
              <a:t>Consulting</a:t>
            </a:r>
          </a:p>
        </p:txBody>
      </p:sp>
      <p:sp>
        <p:nvSpPr>
          <p:cNvPr id="12" name="TextBox 11">
            <a:extLst>
              <a:ext uri="{FF2B5EF4-FFF2-40B4-BE49-F238E27FC236}">
                <a16:creationId xmlns:a16="http://schemas.microsoft.com/office/drawing/2014/main" id="{987C3DD6-01C8-4B74-9191-62B399A610FB}"/>
              </a:ext>
            </a:extLst>
          </p:cNvPr>
          <p:cNvSpPr txBox="1"/>
          <p:nvPr/>
        </p:nvSpPr>
        <p:spPr>
          <a:xfrm>
            <a:off x="380038" y="3502496"/>
            <a:ext cx="2482432" cy="2031325"/>
          </a:xfrm>
          <a:prstGeom prst="rect">
            <a:avLst/>
          </a:prstGeom>
          <a:noFill/>
        </p:spPr>
        <p:txBody>
          <a:bodyPr wrap="square" rtlCol="0">
            <a:spAutoFit/>
          </a:bodyPr>
          <a:lstStyle/>
          <a:p>
            <a:pPr marL="171450" indent="-171450">
              <a:buFont typeface="Arial" panose="020B0604020202020204" pitchFamily="34" charset="0"/>
              <a:buChar char="•"/>
            </a:pPr>
            <a:r>
              <a:rPr lang="en-US" sz="1400" dirty="0">
                <a:latin typeface="Arial" panose="020B0604020202020204" pitchFamily="34" charset="0"/>
                <a:cs typeface="Arial" panose="020B0604020202020204" pitchFamily="34" charset="0"/>
              </a:rPr>
              <a:t>Corporate Earnings Reports</a:t>
            </a:r>
          </a:p>
          <a:p>
            <a:pPr marL="171450" indent="-171450">
              <a:buFont typeface="Arial" panose="020B0604020202020204" pitchFamily="34" charset="0"/>
              <a:buChar char="•"/>
            </a:pPr>
            <a:r>
              <a:rPr lang="en-US" sz="1400" dirty="0">
                <a:latin typeface="Arial" panose="020B0604020202020204" pitchFamily="34" charset="0"/>
                <a:cs typeface="Arial" panose="020B0604020202020204" pitchFamily="34" charset="0"/>
              </a:rPr>
              <a:t>Ports &amp; Logistics Trends</a:t>
            </a:r>
          </a:p>
          <a:p>
            <a:pPr marL="171450" indent="-171450">
              <a:buFont typeface="Arial" panose="020B0604020202020204" pitchFamily="34" charset="0"/>
              <a:buChar char="•"/>
            </a:pPr>
            <a:r>
              <a:rPr lang="en-US" sz="1400" dirty="0">
                <a:latin typeface="Arial" panose="020B0604020202020204" pitchFamily="34" charset="0"/>
                <a:cs typeface="Arial" panose="020B0604020202020204" pitchFamily="34" charset="0"/>
              </a:rPr>
              <a:t>Banking Regulations Updates </a:t>
            </a:r>
          </a:p>
          <a:p>
            <a:pPr marL="171450" indent="-171450">
              <a:buFont typeface="Arial" panose="020B0604020202020204" pitchFamily="34" charset="0"/>
              <a:buChar char="•"/>
            </a:pPr>
            <a:r>
              <a:rPr lang="en-US" sz="1400" dirty="0">
                <a:latin typeface="Arial" panose="020B0604020202020204" pitchFamily="34" charset="0"/>
                <a:cs typeface="Arial" panose="020B0604020202020204" pitchFamily="34" charset="0"/>
              </a:rPr>
              <a:t>Housing Economics</a:t>
            </a:r>
          </a:p>
          <a:p>
            <a:pPr marL="171450" indent="-171450">
              <a:buFont typeface="Arial" panose="020B0604020202020204" pitchFamily="34" charset="0"/>
              <a:buChar char="•"/>
            </a:pPr>
            <a:r>
              <a:rPr lang="en-US" sz="1400" dirty="0">
                <a:latin typeface="Arial" panose="020B0604020202020204" pitchFamily="34" charset="0"/>
                <a:cs typeface="Arial" panose="020B0604020202020204" pitchFamily="34" charset="0"/>
              </a:rPr>
              <a:t>Environmental Risk Management </a:t>
            </a:r>
          </a:p>
          <a:p>
            <a:pPr marL="171450" indent="-171450">
              <a:buFont typeface="Arial" panose="020B0604020202020204" pitchFamily="34" charset="0"/>
              <a:buChar char="•"/>
            </a:pPr>
            <a:r>
              <a:rPr lang="en-US" sz="1400" dirty="0">
                <a:latin typeface="Arial" panose="020B0604020202020204" pitchFamily="34" charset="0"/>
                <a:cs typeface="Arial" panose="020B0604020202020204" pitchFamily="34" charset="0"/>
              </a:rPr>
              <a:t>Macro Economics </a:t>
            </a:r>
          </a:p>
        </p:txBody>
      </p:sp>
      <p:sp>
        <p:nvSpPr>
          <p:cNvPr id="13" name="TextBox 12">
            <a:extLst>
              <a:ext uri="{FF2B5EF4-FFF2-40B4-BE49-F238E27FC236}">
                <a16:creationId xmlns:a16="http://schemas.microsoft.com/office/drawing/2014/main" id="{8BD565B4-35AD-4A42-B75A-4D53474D145B}"/>
              </a:ext>
            </a:extLst>
          </p:cNvPr>
          <p:cNvSpPr txBox="1"/>
          <p:nvPr/>
        </p:nvSpPr>
        <p:spPr>
          <a:xfrm>
            <a:off x="3021712" y="3532169"/>
            <a:ext cx="2258542" cy="1815882"/>
          </a:xfrm>
          <a:prstGeom prst="rect">
            <a:avLst/>
          </a:prstGeom>
          <a:noFill/>
        </p:spPr>
        <p:txBody>
          <a:bodyPr wrap="square" rtlCol="0">
            <a:spAutoFit/>
          </a:bodyPr>
          <a:lstStyle/>
          <a:p>
            <a:pPr marL="171450" indent="-171450">
              <a:buFont typeface="Arial" panose="020B0604020202020204" pitchFamily="34" charset="0"/>
              <a:buChar char="•"/>
            </a:pPr>
            <a:r>
              <a:rPr lang="en-US" sz="1400" dirty="0">
                <a:latin typeface="Arial" panose="020B0604020202020204" pitchFamily="34" charset="0"/>
                <a:cs typeface="Arial" panose="020B0604020202020204" pitchFamily="34" charset="0"/>
              </a:rPr>
              <a:t>Key Note Presentations</a:t>
            </a:r>
          </a:p>
          <a:p>
            <a:pPr marL="171450" indent="-171450">
              <a:buFont typeface="Arial" panose="020B0604020202020204" pitchFamily="34" charset="0"/>
              <a:buChar char="•"/>
            </a:pPr>
            <a:r>
              <a:rPr lang="en-US" sz="1400" dirty="0">
                <a:latin typeface="Arial" panose="020B0604020202020204" pitchFamily="34" charset="0"/>
                <a:cs typeface="Arial" panose="020B0604020202020204" pitchFamily="34" charset="0"/>
              </a:rPr>
              <a:t>Red Shoe Review (Newsletter) </a:t>
            </a:r>
          </a:p>
          <a:p>
            <a:pPr marL="171450" indent="-171450">
              <a:buFont typeface="Arial" panose="020B0604020202020204" pitchFamily="34" charset="0"/>
              <a:buChar char="•"/>
            </a:pPr>
            <a:r>
              <a:rPr lang="en-US" sz="1400" dirty="0">
                <a:latin typeface="Arial" panose="020B0604020202020204" pitchFamily="34" charset="0"/>
                <a:cs typeface="Arial" panose="020B0604020202020204" pitchFamily="34" charset="0"/>
              </a:rPr>
              <a:t>Webinars (virtual ) </a:t>
            </a:r>
          </a:p>
          <a:p>
            <a:pPr marL="171450" indent="-171450">
              <a:buFont typeface="Arial" panose="020B0604020202020204" pitchFamily="34" charset="0"/>
              <a:buChar char="•"/>
            </a:pPr>
            <a:r>
              <a:rPr lang="en-US" sz="1400" dirty="0">
                <a:latin typeface="Arial" panose="020B0604020202020204" pitchFamily="34" charset="0"/>
                <a:cs typeface="Arial" panose="020B0604020202020204" pitchFamily="34" charset="0"/>
              </a:rPr>
              <a:t>Podcasts/Articles/</a:t>
            </a:r>
          </a:p>
          <a:p>
            <a:r>
              <a:rPr lang="en-US" sz="1400">
                <a:latin typeface="Arial" panose="020B0604020202020204" pitchFamily="34" charset="0"/>
                <a:cs typeface="Arial" panose="020B0604020202020204" pitchFamily="34" charset="0"/>
              </a:rPr>
              <a:t>    Interviews </a:t>
            </a:r>
            <a:endParaRPr lang="en-US" sz="14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400" dirty="0">
                <a:latin typeface="Arial" panose="020B0604020202020204" pitchFamily="34" charset="0"/>
                <a:cs typeface="Arial" panose="020B0604020202020204" pitchFamily="34" charset="0"/>
              </a:rPr>
              <a:t>Real Estate Finance </a:t>
            </a:r>
          </a:p>
          <a:p>
            <a:pPr marL="171450" indent="-171450">
              <a:buFont typeface="Arial" panose="020B0604020202020204" pitchFamily="34" charset="0"/>
              <a:buChar char="•"/>
            </a:pPr>
            <a:r>
              <a:rPr lang="en-US" sz="1400" dirty="0">
                <a:latin typeface="Arial" panose="020B0604020202020204" pitchFamily="34" charset="0"/>
                <a:cs typeface="Arial" panose="020B0604020202020204" pitchFamily="34" charset="0"/>
              </a:rPr>
              <a:t>Special Projects </a:t>
            </a:r>
            <a:endParaRPr lang="en-US" sz="12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B73DD57-FEC4-4979-B9C3-A1B908E5C7B8}"/>
              </a:ext>
            </a:extLst>
          </p:cNvPr>
          <p:cNvSpPr txBox="1"/>
          <p:nvPr/>
        </p:nvSpPr>
        <p:spPr>
          <a:xfrm>
            <a:off x="5598738" y="3549421"/>
            <a:ext cx="2696316" cy="1600438"/>
          </a:xfrm>
          <a:prstGeom prst="rect">
            <a:avLst/>
          </a:prstGeom>
          <a:noFill/>
        </p:spPr>
        <p:txBody>
          <a:bodyPr wrap="none" rtlCol="0">
            <a:spAutoFit/>
          </a:bodyPr>
          <a:lstStyle/>
          <a:p>
            <a:pPr marL="171450" indent="-171450">
              <a:buFont typeface="Arial" panose="020B0604020202020204" pitchFamily="34" charset="0"/>
              <a:buChar char="•"/>
            </a:pPr>
            <a:r>
              <a:rPr lang="en-US" sz="1400" dirty="0">
                <a:latin typeface="Arial" panose="020B0604020202020204" pitchFamily="34" charset="0"/>
                <a:cs typeface="Arial" panose="020B0604020202020204" pitchFamily="34" charset="0"/>
              </a:rPr>
              <a:t>CRE Expert Witness </a:t>
            </a:r>
          </a:p>
          <a:p>
            <a:pPr marL="171450" indent="-171450">
              <a:buFont typeface="Arial" panose="020B0604020202020204" pitchFamily="34" charset="0"/>
              <a:buChar char="•"/>
            </a:pPr>
            <a:r>
              <a:rPr lang="en-US" sz="1400" dirty="0">
                <a:latin typeface="Arial" panose="020B0604020202020204" pitchFamily="34" charset="0"/>
                <a:cs typeface="Arial" panose="020B0604020202020204" pitchFamily="34" charset="0"/>
              </a:rPr>
              <a:t>Tax Appeals </a:t>
            </a:r>
          </a:p>
          <a:p>
            <a:pPr marL="171450" indent="-171450">
              <a:buFont typeface="Arial" panose="020B0604020202020204" pitchFamily="34" charset="0"/>
              <a:buChar char="•"/>
            </a:pPr>
            <a:r>
              <a:rPr lang="en-US" sz="1400" dirty="0">
                <a:latin typeface="Arial" panose="020B0604020202020204" pitchFamily="34" charset="0"/>
                <a:cs typeface="Arial" panose="020B0604020202020204" pitchFamily="34" charset="0"/>
              </a:rPr>
              <a:t>MSA Market Level Monitoring</a:t>
            </a:r>
          </a:p>
          <a:p>
            <a:pPr marL="171450" indent="-171450">
              <a:buFont typeface="Arial" panose="020B0604020202020204" pitchFamily="34" charset="0"/>
              <a:buChar char="•"/>
            </a:pPr>
            <a:r>
              <a:rPr lang="en-US" sz="1400" dirty="0">
                <a:latin typeface="Arial" panose="020B0604020202020204" pitchFamily="34" charset="0"/>
                <a:cs typeface="Arial" panose="020B0604020202020204" pitchFamily="34" charset="0"/>
              </a:rPr>
              <a:t>Site Selection </a:t>
            </a:r>
          </a:p>
          <a:p>
            <a:pPr marL="171450" indent="-171450">
              <a:buFont typeface="Arial" panose="020B0604020202020204" pitchFamily="34" charset="0"/>
              <a:buChar char="•"/>
            </a:pPr>
            <a:r>
              <a:rPr lang="en-US" sz="1400" dirty="0">
                <a:latin typeface="Arial" panose="020B0604020202020204" pitchFamily="34" charset="0"/>
                <a:cs typeface="Arial" panose="020B0604020202020204" pitchFamily="34" charset="0"/>
              </a:rPr>
              <a:t>Site Feasibility Studies </a:t>
            </a:r>
          </a:p>
          <a:p>
            <a:pPr marL="171450" indent="-171450">
              <a:buFont typeface="Arial" panose="020B0604020202020204" pitchFamily="34" charset="0"/>
              <a:buChar char="•"/>
            </a:pPr>
            <a:r>
              <a:rPr lang="en-US" sz="1400" dirty="0">
                <a:latin typeface="Arial" panose="020B0604020202020204" pitchFamily="34" charset="0"/>
                <a:cs typeface="Arial" panose="020B0604020202020204" pitchFamily="34" charset="0"/>
              </a:rPr>
              <a:t>Valuation and Risk Analysis </a:t>
            </a:r>
          </a:p>
          <a:p>
            <a:pPr marL="171450" indent="-171450">
              <a:buFont typeface="Arial" panose="020B0604020202020204" pitchFamily="34" charset="0"/>
              <a:buChar char="•"/>
            </a:pPr>
            <a:r>
              <a:rPr lang="en-US" sz="1400" dirty="0">
                <a:latin typeface="Arial" panose="020B0604020202020204" pitchFamily="34" charset="0"/>
                <a:cs typeface="Arial" panose="020B0604020202020204" pitchFamily="34" charset="0"/>
              </a:rPr>
              <a:t>Impaired Appraisals</a:t>
            </a:r>
          </a:p>
        </p:txBody>
      </p:sp>
      <p:sp>
        <p:nvSpPr>
          <p:cNvPr id="15" name="TextBox 14">
            <a:extLst>
              <a:ext uri="{FF2B5EF4-FFF2-40B4-BE49-F238E27FC236}">
                <a16:creationId xmlns:a16="http://schemas.microsoft.com/office/drawing/2014/main" id="{C3D9B641-42A2-4BD6-9212-494073E6D060}"/>
              </a:ext>
            </a:extLst>
          </p:cNvPr>
          <p:cNvSpPr txBox="1"/>
          <p:nvPr/>
        </p:nvSpPr>
        <p:spPr>
          <a:xfrm>
            <a:off x="8420393" y="916313"/>
            <a:ext cx="3679469"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www.</a:t>
            </a:r>
            <a:r>
              <a:rPr lang="en-US" sz="2000" dirty="0">
                <a:solidFill>
                  <a:srgbClr val="C00000"/>
                </a:solidFill>
                <a:latin typeface="Arial" panose="020B0604020202020204" pitchFamily="34" charset="0"/>
                <a:cs typeface="Arial" panose="020B0604020202020204" pitchFamily="34" charset="0"/>
              </a:rPr>
              <a:t>R</a:t>
            </a:r>
            <a:r>
              <a:rPr lang="en-US" sz="2000" dirty="0">
                <a:latin typeface="Arial" panose="020B0604020202020204" pitchFamily="34" charset="0"/>
                <a:cs typeface="Arial" panose="020B0604020202020204" pitchFamily="34" charset="0"/>
              </a:rPr>
              <a:t>ed</a:t>
            </a:r>
            <a:r>
              <a:rPr lang="en-US" sz="2000" dirty="0">
                <a:solidFill>
                  <a:srgbClr val="C00000"/>
                </a:solidFill>
                <a:latin typeface="Arial" panose="020B0604020202020204" pitchFamily="34" charset="0"/>
                <a:cs typeface="Arial" panose="020B0604020202020204" pitchFamily="34" charset="0"/>
              </a:rPr>
              <a:t>S</a:t>
            </a:r>
            <a:r>
              <a:rPr lang="en-US" sz="2000" dirty="0">
                <a:latin typeface="Arial" panose="020B0604020202020204" pitchFamily="34" charset="0"/>
                <a:cs typeface="Arial" panose="020B0604020202020204" pitchFamily="34" charset="0"/>
              </a:rPr>
              <a:t>hoe</a:t>
            </a:r>
            <a:r>
              <a:rPr lang="en-US" sz="2000" dirty="0">
                <a:solidFill>
                  <a:srgbClr val="C00000"/>
                </a:solidFill>
                <a:latin typeface="Arial" panose="020B0604020202020204" pitchFamily="34" charset="0"/>
                <a:cs typeface="Arial" panose="020B0604020202020204" pitchFamily="34" charset="0"/>
              </a:rPr>
              <a:t>E</a:t>
            </a:r>
            <a:r>
              <a:rPr lang="en-US" sz="2000" dirty="0">
                <a:latin typeface="Arial" panose="020B0604020202020204" pitchFamily="34" charset="0"/>
                <a:cs typeface="Arial" panose="020B0604020202020204" pitchFamily="34" charset="0"/>
              </a:rPr>
              <a:t>conomics.com</a:t>
            </a:r>
          </a:p>
        </p:txBody>
      </p:sp>
      <p:sp>
        <p:nvSpPr>
          <p:cNvPr id="17" name="TextBox 16">
            <a:extLst>
              <a:ext uri="{FF2B5EF4-FFF2-40B4-BE49-F238E27FC236}">
                <a16:creationId xmlns:a16="http://schemas.microsoft.com/office/drawing/2014/main" id="{A3DD1BC7-15F4-46B4-BEAD-85A5EEB6FF3A}"/>
              </a:ext>
            </a:extLst>
          </p:cNvPr>
          <p:cNvSpPr txBox="1"/>
          <p:nvPr/>
        </p:nvSpPr>
        <p:spPr>
          <a:xfrm>
            <a:off x="10761820" y="6500683"/>
            <a:ext cx="440248" cy="276999"/>
          </a:xfrm>
          <a:prstGeom prst="rect">
            <a:avLst/>
          </a:prstGeom>
          <a:noFill/>
        </p:spPr>
        <p:txBody>
          <a:bodyPr wrap="square">
            <a:spAutoFit/>
          </a:bodyPr>
          <a:lstStyle/>
          <a:p>
            <a:fld id="{00000000-1234-1234-1234-123412341234}" type="slidenum">
              <a:rPr lang="en-US" sz="1200" b="1" kern="0" smtClean="0">
                <a:latin typeface="Arial"/>
                <a:ea typeface="Arial"/>
                <a:cs typeface="Arial"/>
                <a:sym typeface="Arial"/>
              </a:rPr>
              <a:pPr/>
              <a:t>42</a:t>
            </a:fld>
            <a:endParaRPr lang="en-US" dirty="0"/>
          </a:p>
        </p:txBody>
      </p:sp>
      <p:sp>
        <p:nvSpPr>
          <p:cNvPr id="4" name="TextBox 3">
            <a:extLst>
              <a:ext uri="{FF2B5EF4-FFF2-40B4-BE49-F238E27FC236}">
                <a16:creationId xmlns:a16="http://schemas.microsoft.com/office/drawing/2014/main" id="{9C290BA8-A714-4DED-8932-3BC83CF68A04}"/>
              </a:ext>
            </a:extLst>
          </p:cNvPr>
          <p:cNvSpPr txBox="1"/>
          <p:nvPr/>
        </p:nvSpPr>
        <p:spPr>
          <a:xfrm>
            <a:off x="959005" y="167269"/>
            <a:ext cx="9032488" cy="461665"/>
          </a:xfrm>
          <a:prstGeom prst="rect">
            <a:avLst/>
          </a:prstGeom>
          <a:noFill/>
        </p:spPr>
        <p:txBody>
          <a:bodyPr wrap="square" rtlCol="0">
            <a:spAutoFit/>
          </a:bodyPr>
          <a:lstStyle/>
          <a:p>
            <a:pPr algn="ctr"/>
            <a:r>
              <a:rPr lang="en-US" sz="2400" b="1" dirty="0">
                <a:solidFill>
                  <a:srgbClr val="0070C0"/>
                </a:solidFill>
              </a:rPr>
              <a:t>Thank You – Proudly Serving CCIMs “8 Days A Week.”</a:t>
            </a:r>
          </a:p>
        </p:txBody>
      </p:sp>
      <p:cxnSp>
        <p:nvCxnSpPr>
          <p:cNvPr id="16" name="Straight Connector 15">
            <a:extLst>
              <a:ext uri="{FF2B5EF4-FFF2-40B4-BE49-F238E27FC236}">
                <a16:creationId xmlns:a16="http://schemas.microsoft.com/office/drawing/2014/main" id="{F3E3D5DD-53C5-40DA-A942-13078DCB03F5}"/>
              </a:ext>
            </a:extLst>
          </p:cNvPr>
          <p:cNvCxnSpPr>
            <a:cxnSpLocks/>
          </p:cNvCxnSpPr>
          <p:nvPr/>
        </p:nvCxnSpPr>
        <p:spPr>
          <a:xfrm>
            <a:off x="0" y="658002"/>
            <a:ext cx="12192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61246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E10F82-E220-4A87-B6F0-354D917C2098}"/>
              </a:ext>
            </a:extLst>
          </p:cNvPr>
          <p:cNvSpPr txBox="1"/>
          <p:nvPr/>
        </p:nvSpPr>
        <p:spPr>
          <a:xfrm>
            <a:off x="211874" y="0"/>
            <a:ext cx="1163072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21F26"/>
                </a:solidFill>
                <a:effectLst/>
                <a:uLnTx/>
                <a:uFillTx/>
                <a:latin typeface="Calibri" panose="020F0502020204030204"/>
                <a:ea typeface="+mn-ea"/>
                <a:cs typeface="+mn-cs"/>
              </a:rPr>
              <a:t> </a:t>
            </a:r>
            <a:r>
              <a:rPr kumimoji="0" lang="en-US" sz="3000" b="1" i="0" u="none" strike="noStrike" kern="1200" cap="none" spc="0" normalizeH="0" baseline="0" noProof="0" dirty="0">
                <a:ln>
                  <a:noFill/>
                </a:ln>
                <a:solidFill>
                  <a:srgbClr val="C21F26"/>
                </a:solidFill>
                <a:effectLst/>
                <a:uLnTx/>
                <a:uFillTx/>
                <a:latin typeface="Calibri" panose="020F0502020204030204"/>
                <a:ea typeface="+mn-ea"/>
                <a:cs typeface="+mn-cs"/>
              </a:rPr>
              <a:t>Test Your Knowledge: </a:t>
            </a:r>
            <a:r>
              <a:rPr lang="en-US" sz="3000" b="1" dirty="0">
                <a:solidFill>
                  <a:prstClr val="black"/>
                </a:solidFill>
                <a:latin typeface="Calibri" panose="020F0502020204030204"/>
              </a:rPr>
              <a:t>Life Expectancy – Women outlive Men 5.4 years</a:t>
            </a:r>
            <a:r>
              <a:rPr kumimoji="0" lang="en-US" sz="30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cxnSp>
        <p:nvCxnSpPr>
          <p:cNvPr id="3" name="Google Shape;276;p39">
            <a:extLst>
              <a:ext uri="{FF2B5EF4-FFF2-40B4-BE49-F238E27FC236}">
                <a16:creationId xmlns:a16="http://schemas.microsoft.com/office/drawing/2014/main" id="{52C7DF87-D8E3-431C-A668-82718BD53A44}"/>
              </a:ext>
            </a:extLst>
          </p:cNvPr>
          <p:cNvCxnSpPr>
            <a:cxnSpLocks/>
          </p:cNvCxnSpPr>
          <p:nvPr/>
        </p:nvCxnSpPr>
        <p:spPr>
          <a:xfrm>
            <a:off x="0" y="627683"/>
            <a:ext cx="12192000" cy="0"/>
          </a:xfrm>
          <a:prstGeom prst="straightConnector1">
            <a:avLst/>
          </a:prstGeom>
          <a:noFill/>
          <a:ln w="57150" cap="flat" cmpd="sng">
            <a:solidFill>
              <a:srgbClr val="333333"/>
            </a:solidFill>
            <a:prstDash val="solid"/>
            <a:round/>
            <a:headEnd type="none" w="sm" len="sm"/>
            <a:tailEnd type="none" w="sm" len="sm"/>
          </a:ln>
        </p:spPr>
      </p:cxnSp>
      <p:sp>
        <p:nvSpPr>
          <p:cNvPr id="5" name="TextBox 4">
            <a:extLst>
              <a:ext uri="{FF2B5EF4-FFF2-40B4-BE49-F238E27FC236}">
                <a16:creationId xmlns:a16="http://schemas.microsoft.com/office/drawing/2014/main" id="{EC2C1A1D-7703-4475-B555-640E09EBD5D3}"/>
              </a:ext>
            </a:extLst>
          </p:cNvPr>
          <p:cNvSpPr txBox="1"/>
          <p:nvPr/>
        </p:nvSpPr>
        <p:spPr>
          <a:xfrm>
            <a:off x="1775135" y="5716444"/>
            <a:ext cx="8985792" cy="461665"/>
          </a:xfrm>
          <a:prstGeom prst="rect">
            <a:avLst/>
          </a:prstGeom>
          <a:noFill/>
        </p:spPr>
        <p:txBody>
          <a:bodyPr wrap="square">
            <a:spAutoFit/>
          </a:bodyPr>
          <a:lstStyle/>
          <a:p>
            <a:r>
              <a:rPr lang="en-US" sz="1200" dirty="0">
                <a:hlinkClick r:id="rId2"/>
              </a:rPr>
              <a:t>https://www.bloomberg.com/news/articles/2021-02-18/u-s-life-expectancy-plunged-in-2020-by-most-since-world-war-ii?cmpid=BBD021821_OUS&amp;utm_medium=email&amp;utm_source=newsletter&amp;utm_term=210218&amp;utm_campaign=openamericas</a:t>
            </a:r>
            <a:r>
              <a:rPr lang="en-US" sz="1200" dirty="0"/>
              <a:t> </a:t>
            </a:r>
          </a:p>
        </p:txBody>
      </p:sp>
      <p:pic>
        <p:nvPicPr>
          <p:cNvPr id="7" name="Picture 6">
            <a:extLst>
              <a:ext uri="{FF2B5EF4-FFF2-40B4-BE49-F238E27FC236}">
                <a16:creationId xmlns:a16="http://schemas.microsoft.com/office/drawing/2014/main" id="{9CE53C4B-B4BF-4D57-B4D3-FBD18C8BDFF3}"/>
              </a:ext>
            </a:extLst>
          </p:cNvPr>
          <p:cNvPicPr>
            <a:picLocks noChangeAspect="1"/>
          </p:cNvPicPr>
          <p:nvPr/>
        </p:nvPicPr>
        <p:blipFill>
          <a:blip r:embed="rId3"/>
          <a:stretch>
            <a:fillRect/>
          </a:stretch>
        </p:blipFill>
        <p:spPr>
          <a:xfrm>
            <a:off x="1760309" y="728477"/>
            <a:ext cx="8024506" cy="3531289"/>
          </a:xfrm>
          <a:prstGeom prst="rect">
            <a:avLst/>
          </a:prstGeom>
        </p:spPr>
      </p:pic>
      <p:sp>
        <p:nvSpPr>
          <p:cNvPr id="8" name="TextBox 7">
            <a:extLst>
              <a:ext uri="{FF2B5EF4-FFF2-40B4-BE49-F238E27FC236}">
                <a16:creationId xmlns:a16="http://schemas.microsoft.com/office/drawing/2014/main" id="{09C5B48E-5848-4F18-A629-CE593B14BD7D}"/>
              </a:ext>
            </a:extLst>
          </p:cNvPr>
          <p:cNvSpPr txBox="1"/>
          <p:nvPr/>
        </p:nvSpPr>
        <p:spPr>
          <a:xfrm>
            <a:off x="1784195" y="4371279"/>
            <a:ext cx="9110547" cy="1200329"/>
          </a:xfrm>
          <a:prstGeom prst="rect">
            <a:avLst/>
          </a:prstGeom>
          <a:noFill/>
        </p:spPr>
        <p:txBody>
          <a:bodyPr wrap="square" rtlCol="0">
            <a:spAutoFit/>
          </a:bodyPr>
          <a:lstStyle/>
          <a:p>
            <a:r>
              <a:rPr lang="en-US" b="1" dirty="0">
                <a:highlight>
                  <a:srgbClr val="FFFF00"/>
                </a:highlight>
              </a:rPr>
              <a:t>Life expectancy at birth dropped to 77.8 years from 78.8 in 2019</a:t>
            </a:r>
            <a:r>
              <a:rPr lang="en-US" dirty="0"/>
              <a:t>, according to provisional data from the National Center for Health Statistics. The report also showed widening disparities along racial and gender lines. Black men saw a three-year decline in life expectancy, while the </a:t>
            </a:r>
            <a:r>
              <a:rPr lang="en-US" b="1" dirty="0">
                <a:highlight>
                  <a:srgbClr val="FFFF00"/>
                </a:highlight>
              </a:rPr>
              <a:t>gap between the sexes rose to 5.4 years, the most in more than two decades.</a:t>
            </a:r>
          </a:p>
        </p:txBody>
      </p:sp>
      <p:sp>
        <p:nvSpPr>
          <p:cNvPr id="9" name="Google Shape;233;p33">
            <a:extLst>
              <a:ext uri="{FF2B5EF4-FFF2-40B4-BE49-F238E27FC236}">
                <a16:creationId xmlns:a16="http://schemas.microsoft.com/office/drawing/2014/main" id="{1CD23158-B341-4D3F-B6F7-AE78E5BE745D}"/>
              </a:ext>
            </a:extLst>
          </p:cNvPr>
          <p:cNvSpPr txBox="1">
            <a:spLocks/>
          </p:cNvSpPr>
          <p:nvPr/>
        </p:nvSpPr>
        <p:spPr>
          <a:xfrm>
            <a:off x="10851325" y="6492875"/>
            <a:ext cx="393395" cy="365125"/>
          </a:xfrm>
          <a:prstGeom prst="rect">
            <a:avLst/>
          </a:prstGeom>
          <a:no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200" b="1" i="0" u="none" strike="noStrike" kern="0" cap="none" spc="0" normalizeH="0" baseline="0" noProof="0" smtClean="0">
                <a:ln>
                  <a:noFill/>
                </a:ln>
                <a:solidFill>
                  <a:prstClr val="black"/>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5</a:t>
            </a:fld>
            <a:endParaRPr kumimoji="0" lang="en-US" sz="1200" b="1" i="0" u="none" strike="noStrike" kern="0" cap="none" spc="0" normalizeH="0" baseline="0" noProof="0" dirty="0">
              <a:ln>
                <a:noFill/>
              </a:ln>
              <a:solidFill>
                <a:prstClr val="black"/>
              </a:solidFill>
              <a:effectLst/>
              <a:uLnTx/>
              <a:uFillTx/>
              <a:latin typeface="Arial"/>
              <a:ea typeface="Arial"/>
              <a:cs typeface="Arial"/>
              <a:sym typeface="Arial"/>
            </a:endParaRPr>
          </a:p>
        </p:txBody>
      </p:sp>
    </p:spTree>
    <p:extLst>
      <p:ext uri="{BB962C8B-B14F-4D97-AF65-F5344CB8AC3E}">
        <p14:creationId xmlns:p14="http://schemas.microsoft.com/office/powerpoint/2010/main" val="28803571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CompStak creates transparency in commercial real estate markets by gathering information that is hard to find, difficult to compile, or otherwise unavailable.…"/>
          <p:cNvSpPr txBox="1"/>
          <p:nvPr/>
        </p:nvSpPr>
        <p:spPr>
          <a:xfrm>
            <a:off x="785203" y="3313401"/>
            <a:ext cx="10945880" cy="1682345"/>
          </a:xfrm>
          <a:prstGeom prst="rect">
            <a:avLst/>
          </a:prstGeom>
          <a:ln w="12700">
            <a:miter lim="400000"/>
          </a:ln>
          <a:effectLst>
            <a:reflection stA="0" endPos="40000" dir="5400000" sy="-100000" algn="bl" rotWithShape="0"/>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ormAutofit/>
          </a:bodyPr>
          <a:lstStyle/>
          <a:p>
            <a:pPr marL="0" marR="0" lvl="0" indent="0" algn="l" defTabSz="212598" rtl="0" eaLnBrk="1" fontAlgn="auto" latinLnBrk="0" hangingPunct="1">
              <a:lnSpc>
                <a:spcPct val="100000"/>
              </a:lnSpc>
              <a:spcBef>
                <a:spcPts val="0"/>
              </a:spcBef>
              <a:spcAft>
                <a:spcPts val="0"/>
              </a:spcAft>
              <a:buClrTx/>
              <a:buSzTx/>
              <a:buFontTx/>
              <a:buNone/>
              <a:tabLst/>
              <a:defRPr sz="4278">
                <a:latin typeface="Montserrat Light"/>
                <a:ea typeface="Montserrat Light"/>
                <a:cs typeface="Montserrat Light"/>
                <a:sym typeface="Montserrat Light"/>
              </a:defRPr>
            </a:pPr>
            <a:r>
              <a:rPr kumimoji="0" sz="2139" b="0" i="0" u="none" strike="noStrike" kern="1200" cap="none" spc="0" normalizeH="0" baseline="0" noProof="0" dirty="0">
                <a:ln>
                  <a:noFill/>
                </a:ln>
                <a:solidFill>
                  <a:prstClr val="black"/>
                </a:solidFill>
                <a:effectLst/>
                <a:uLnTx/>
                <a:uFillTx/>
                <a:latin typeface="Montserrat Light"/>
                <a:sym typeface="Montserrat Light"/>
              </a:rPr>
              <a:t>CompStak creates transparency in commercial real estate markets by gathering information that is hard to find, difficult to compile, or otherwise unavailable. </a:t>
            </a:r>
            <a:endParaRPr kumimoji="0" lang="en-US" sz="2139" b="0" i="0" u="none" strike="noStrike" kern="1200" cap="none" spc="0" normalizeH="0" baseline="0" noProof="0" dirty="0">
              <a:ln>
                <a:noFill/>
              </a:ln>
              <a:solidFill>
                <a:prstClr val="black"/>
              </a:solidFill>
              <a:effectLst/>
              <a:uLnTx/>
              <a:uFillTx/>
              <a:latin typeface="Montserrat Light"/>
              <a:sym typeface="Montserrat Light"/>
            </a:endParaRPr>
          </a:p>
          <a:p>
            <a:pPr marL="0" marR="0" lvl="0" indent="0" algn="l" defTabSz="212598" rtl="0" eaLnBrk="1" fontAlgn="auto" latinLnBrk="0" hangingPunct="1">
              <a:lnSpc>
                <a:spcPct val="100000"/>
              </a:lnSpc>
              <a:spcBef>
                <a:spcPts val="0"/>
              </a:spcBef>
              <a:spcAft>
                <a:spcPts val="0"/>
              </a:spcAft>
              <a:buClrTx/>
              <a:buSzTx/>
              <a:buFontTx/>
              <a:buNone/>
              <a:tabLst/>
              <a:defRPr sz="4278">
                <a:latin typeface="Montserrat Light"/>
                <a:ea typeface="Montserrat Light"/>
                <a:cs typeface="Montserrat Light"/>
                <a:sym typeface="Montserrat Light"/>
              </a:defRPr>
            </a:pPr>
            <a:endParaRPr kumimoji="0" lang="en-US" sz="1400" b="0" i="0" u="none" strike="noStrike" kern="1200" cap="none" spc="0" normalizeH="0" baseline="0" noProof="0" dirty="0">
              <a:ln>
                <a:noFill/>
              </a:ln>
              <a:solidFill>
                <a:prstClr val="black"/>
              </a:solidFill>
              <a:effectLst/>
              <a:uLnTx/>
              <a:uFillTx/>
              <a:latin typeface="Montserrat Light"/>
              <a:sym typeface="Montserrat Light"/>
            </a:endParaRPr>
          </a:p>
          <a:p>
            <a:pPr marL="0" marR="0" lvl="0" indent="0" algn="l" defTabSz="212598" rtl="0" eaLnBrk="1" fontAlgn="auto" latinLnBrk="0" hangingPunct="1">
              <a:lnSpc>
                <a:spcPct val="100000"/>
              </a:lnSpc>
              <a:spcBef>
                <a:spcPts val="0"/>
              </a:spcBef>
              <a:spcAft>
                <a:spcPts val="0"/>
              </a:spcAft>
              <a:buClrTx/>
              <a:buSzTx/>
              <a:buFontTx/>
              <a:buNone/>
              <a:tabLst/>
              <a:defRPr sz="4278">
                <a:latin typeface="Montserrat Light"/>
                <a:ea typeface="Montserrat Light"/>
                <a:cs typeface="Montserrat Light"/>
                <a:sym typeface="Montserrat Light"/>
              </a:defRPr>
            </a:pPr>
            <a:r>
              <a:rPr kumimoji="0" lang="en-US" sz="2139" b="0" i="0" u="none" strike="noStrike" kern="1200" cap="none" spc="0" normalizeH="0" baseline="0" noProof="0" dirty="0">
                <a:ln>
                  <a:noFill/>
                </a:ln>
                <a:solidFill>
                  <a:prstClr val="black"/>
                </a:solidFill>
                <a:effectLst/>
                <a:uLnTx/>
                <a:uFillTx/>
                <a:latin typeface="Montserrat Light"/>
                <a:sym typeface="Montserrat Light"/>
              </a:rPr>
              <a:t>Sourced from a nationwide network of 30,000+ CRE professionals, CompStak is the only provider of a lease and sales comp dataset built directly from real-time, signed transactions. </a:t>
            </a:r>
          </a:p>
        </p:txBody>
      </p:sp>
      <p:sp>
        <p:nvSpPr>
          <p:cNvPr id="216" name="For more information, please email info@compstak.com…"/>
          <p:cNvSpPr txBox="1"/>
          <p:nvPr/>
        </p:nvSpPr>
        <p:spPr>
          <a:xfrm>
            <a:off x="791737" y="5150917"/>
            <a:ext cx="10426389" cy="9644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ormAutofit lnSpcReduction="10000"/>
          </a:bodyPr>
          <a:lstStyle/>
          <a:p>
            <a:pPr marL="0" marR="0" lvl="0" indent="0" algn="l" defTabSz="228600" rtl="0" eaLnBrk="1" fontAlgn="auto" latinLnBrk="0" hangingPunct="1">
              <a:lnSpc>
                <a:spcPct val="100000"/>
              </a:lnSpc>
              <a:spcBef>
                <a:spcPts val="0"/>
              </a:spcBef>
              <a:spcAft>
                <a:spcPts val="0"/>
              </a:spcAft>
              <a:buClrTx/>
              <a:buSzTx/>
              <a:buFontTx/>
              <a:buNone/>
              <a:tabLst/>
              <a:defRPr sz="4600">
                <a:latin typeface="Montserrat Light"/>
                <a:ea typeface="Montserrat Light"/>
                <a:cs typeface="Montserrat Light"/>
                <a:sym typeface="Montserrat Light"/>
              </a:defRPr>
            </a:pPr>
            <a:r>
              <a:rPr kumimoji="0" sz="2000" b="1" i="0" u="none" strike="noStrike" kern="1200" cap="none" spc="0" normalizeH="0" baseline="0" noProof="0" dirty="0">
                <a:ln>
                  <a:noFill/>
                </a:ln>
                <a:solidFill>
                  <a:prstClr val="black"/>
                </a:solidFill>
                <a:effectLst/>
                <a:uLnTx/>
                <a:uFillTx/>
                <a:latin typeface="Montserrat Light"/>
                <a:sym typeface="Montserrat Light"/>
              </a:rPr>
              <a:t>For information</a:t>
            </a:r>
            <a:r>
              <a:rPr kumimoji="0" lang="en-US" sz="2000" b="1" i="0" u="none" strike="noStrike" kern="1200" cap="none" spc="0" normalizeH="0" baseline="0" noProof="0" dirty="0">
                <a:ln>
                  <a:noFill/>
                </a:ln>
                <a:solidFill>
                  <a:prstClr val="black"/>
                </a:solidFill>
                <a:effectLst/>
                <a:uLnTx/>
                <a:uFillTx/>
                <a:latin typeface="Montserrat Light"/>
                <a:sym typeface="Montserrat Light"/>
              </a:rPr>
              <a:t> about </a:t>
            </a:r>
            <a:r>
              <a:rPr kumimoji="0" lang="en-US" sz="2000" b="1" i="0" u="none" strike="noStrike" kern="1200" cap="none" spc="0" normalizeH="0" baseline="0" noProof="0" dirty="0" err="1">
                <a:ln>
                  <a:noFill/>
                </a:ln>
                <a:solidFill>
                  <a:prstClr val="black"/>
                </a:solidFill>
                <a:effectLst/>
                <a:uLnTx/>
                <a:uFillTx/>
                <a:latin typeface="Montserrat Light"/>
                <a:sym typeface="Montserrat Light"/>
              </a:rPr>
              <a:t>CompStak</a:t>
            </a:r>
            <a:r>
              <a:rPr kumimoji="0" sz="2000" b="1" i="0" u="none" strike="noStrike" kern="1200" cap="none" spc="0" normalizeH="0" baseline="0" noProof="0" dirty="0">
                <a:ln>
                  <a:noFill/>
                </a:ln>
                <a:solidFill>
                  <a:prstClr val="black"/>
                </a:solidFill>
                <a:effectLst/>
                <a:uLnTx/>
                <a:uFillTx/>
                <a:latin typeface="Montserrat Light"/>
                <a:sym typeface="Montserrat Light"/>
              </a:rPr>
              <a:t>, please </a:t>
            </a:r>
            <a:r>
              <a:rPr kumimoji="0" lang="en-US" sz="2000" b="1" i="0" u="none" strike="noStrike" kern="1200" cap="none" spc="0" normalizeH="0" baseline="0" noProof="0" dirty="0">
                <a:ln>
                  <a:noFill/>
                </a:ln>
                <a:solidFill>
                  <a:prstClr val="black"/>
                </a:solidFill>
                <a:effectLst/>
                <a:uLnTx/>
                <a:uFillTx/>
                <a:latin typeface="Montserrat Light"/>
                <a:sym typeface="Montserrat Light"/>
              </a:rPr>
              <a:t>email Brian Caldwell at </a:t>
            </a:r>
            <a:r>
              <a:rPr kumimoji="0" lang="en-US" sz="2000" b="1" i="0" u="none" strike="noStrike" kern="1200" cap="none" spc="0" normalizeH="0" baseline="0" noProof="0" dirty="0">
                <a:ln>
                  <a:noFill/>
                </a:ln>
                <a:solidFill>
                  <a:prstClr val="black"/>
                </a:solidFill>
                <a:effectLst/>
                <a:uLnTx/>
                <a:uFillTx/>
                <a:latin typeface="Montserrat Light"/>
                <a:sym typeface="Montserrat Light"/>
                <a:hlinkClick r:id="rId2"/>
              </a:rPr>
              <a:t>brian.caldwell@compstak.com</a:t>
            </a:r>
            <a:r>
              <a:rPr kumimoji="0" lang="en-US" sz="2000" b="1" i="0" u="none" strike="noStrike" kern="1200" cap="none" spc="0" normalizeH="0" baseline="0" noProof="0" dirty="0">
                <a:ln>
                  <a:noFill/>
                </a:ln>
                <a:solidFill>
                  <a:prstClr val="black"/>
                </a:solidFill>
                <a:effectLst/>
                <a:uLnTx/>
                <a:uFillTx/>
                <a:latin typeface="Montserrat Light"/>
                <a:sym typeface="Montserrat Light"/>
              </a:rPr>
              <a:t> or call 734-276-1268."</a:t>
            </a:r>
          </a:p>
          <a:p>
            <a:pPr marL="0" marR="0" lvl="0" indent="0" algn="l" defTabSz="228600" rtl="0" eaLnBrk="1" fontAlgn="auto" latinLnBrk="0" hangingPunct="1">
              <a:lnSpc>
                <a:spcPct val="100000"/>
              </a:lnSpc>
              <a:spcBef>
                <a:spcPts val="0"/>
              </a:spcBef>
              <a:spcAft>
                <a:spcPts val="0"/>
              </a:spcAft>
              <a:buClrTx/>
              <a:buSzTx/>
              <a:buFontTx/>
              <a:buNone/>
              <a:tabLst/>
              <a:defRPr sz="4600">
                <a:latin typeface="Montserrat Light"/>
                <a:ea typeface="Montserrat Light"/>
                <a:cs typeface="Montserrat Light"/>
                <a:sym typeface="Montserrat Light"/>
              </a:defRPr>
            </a:pPr>
            <a:r>
              <a:rPr kumimoji="0" lang="en-US" sz="2000" b="1" i="0" u="none" strike="noStrike" kern="1200" cap="none" spc="0" normalizeH="0" baseline="0" noProof="0" dirty="0">
                <a:ln>
                  <a:noFill/>
                </a:ln>
                <a:solidFill>
                  <a:prstClr val="black"/>
                </a:solidFill>
                <a:effectLst/>
                <a:uLnTx/>
                <a:uFillTx/>
                <a:latin typeface="Montserrat Light"/>
                <a:sym typeface="Montserrat Light"/>
              </a:rPr>
              <a:t>For information about becoming a </a:t>
            </a:r>
            <a:r>
              <a:rPr kumimoji="0" lang="en-US" sz="2000" b="1" i="0" u="none" strike="noStrike" kern="1200" cap="none" spc="0" normalizeH="0" baseline="0" noProof="0" dirty="0">
                <a:ln>
                  <a:noFill/>
                </a:ln>
                <a:solidFill>
                  <a:srgbClr val="C00000"/>
                </a:solidFill>
                <a:effectLst/>
                <a:uLnTx/>
                <a:uFillTx/>
                <a:latin typeface="Montserrat Light"/>
                <a:sym typeface="Montserrat Light"/>
              </a:rPr>
              <a:t>Red-Shoe Sole Supporter</a:t>
            </a:r>
            <a:r>
              <a:rPr kumimoji="0" lang="en-US" sz="2000" b="1" i="0" u="none" strike="noStrike" kern="1200" cap="none" spc="0" normalizeH="0" baseline="0" noProof="0" dirty="0">
                <a:ln>
                  <a:noFill/>
                </a:ln>
                <a:solidFill>
                  <a:prstClr val="black"/>
                </a:solidFill>
                <a:effectLst/>
                <a:uLnTx/>
                <a:uFillTx/>
                <a:latin typeface="Montserrat Light"/>
                <a:sym typeface="Montserrat Light"/>
              </a:rPr>
              <a:t>, email </a:t>
            </a:r>
            <a:r>
              <a:rPr kumimoji="0" lang="en-US" sz="2000" b="1" i="0" u="none" strike="noStrike" kern="1200" cap="none" spc="0" normalizeH="0" baseline="0" noProof="0" dirty="0">
                <a:ln>
                  <a:noFill/>
                </a:ln>
                <a:solidFill>
                  <a:prstClr val="black"/>
                </a:solidFill>
                <a:effectLst/>
                <a:uLnTx/>
                <a:uFillTx/>
                <a:latin typeface="Montserrat Light"/>
                <a:sym typeface="Montserrat Light"/>
                <a:hlinkClick r:id="rId3"/>
              </a:rPr>
              <a:t>info@RedShoeEconomics.com</a:t>
            </a:r>
            <a:r>
              <a:rPr kumimoji="0" lang="en-US" sz="2000" b="1" i="0" u="none" strike="noStrike" kern="1200" cap="none" spc="0" normalizeH="0" baseline="0" noProof="0" dirty="0">
                <a:ln>
                  <a:noFill/>
                </a:ln>
                <a:solidFill>
                  <a:prstClr val="black"/>
                </a:solidFill>
                <a:effectLst/>
                <a:uLnTx/>
                <a:uFillTx/>
                <a:latin typeface="Montserrat Light"/>
                <a:sym typeface="Montserrat Light"/>
              </a:rPr>
              <a:t> </a:t>
            </a:r>
            <a:endParaRPr kumimoji="0" sz="2000" b="1" i="0" u="none" strike="noStrike" kern="1200" cap="none" spc="0" normalizeH="0" baseline="0" noProof="0" dirty="0">
              <a:ln>
                <a:noFill/>
              </a:ln>
              <a:solidFill>
                <a:prstClr val="black"/>
              </a:solidFill>
              <a:effectLst/>
              <a:uLnTx/>
              <a:uFillTx/>
              <a:latin typeface="Montserrat Light"/>
              <a:sym typeface="Montserrat Light"/>
            </a:endParaRPr>
          </a:p>
        </p:txBody>
      </p:sp>
      <p:pic>
        <p:nvPicPr>
          <p:cNvPr id="217" name="CompStak Horizontal - Black.jpg" descr="CompStak Horizontal - Black.jpg"/>
          <p:cNvPicPr>
            <a:picLocks noChangeAspect="1"/>
          </p:cNvPicPr>
          <p:nvPr/>
        </p:nvPicPr>
        <p:blipFill>
          <a:blip r:embed="rId4"/>
          <a:stretch>
            <a:fillRect/>
          </a:stretch>
        </p:blipFill>
        <p:spPr>
          <a:xfrm>
            <a:off x="2769905" y="1702794"/>
            <a:ext cx="3829734" cy="846549"/>
          </a:xfrm>
          <a:prstGeom prst="rect">
            <a:avLst/>
          </a:prstGeom>
          <a:ln w="12700">
            <a:miter lim="400000"/>
          </a:ln>
        </p:spPr>
      </p:pic>
      <p:sp>
        <p:nvSpPr>
          <p:cNvPr id="218" name="Line"/>
          <p:cNvSpPr/>
          <p:nvPr/>
        </p:nvSpPr>
        <p:spPr>
          <a:xfrm>
            <a:off x="790400" y="5022732"/>
            <a:ext cx="10945733" cy="1"/>
          </a:xfrm>
          <a:prstGeom prst="line">
            <a:avLst/>
          </a:prstGeom>
          <a:ln w="25400">
            <a:solidFill>
              <a:srgbClr val="C00000"/>
            </a:solidFill>
            <a:miter lim="400000"/>
          </a:ln>
        </p:spPr>
        <p:txBody>
          <a:bodyPr lIns="35719" tIns="35719" rIns="35719" bIns="35719" anchor="ctr"/>
          <a:lstStyle/>
          <a:p>
            <a:pPr marL="0" marR="0" lvl="0" indent="0" algn="l" defTabSz="914400" rtl="0" eaLnBrk="1" fontAlgn="auto" latinLnBrk="0" hangingPunct="1">
              <a:lnSpc>
                <a:spcPct val="100000"/>
              </a:lnSpc>
              <a:spcBef>
                <a:spcPts val="0"/>
              </a:spcBef>
              <a:spcAft>
                <a:spcPts val="0"/>
              </a:spcAft>
              <a:buClrTx/>
              <a:buSzTx/>
              <a:buFontTx/>
              <a:buNone/>
              <a:tabLst/>
              <a:defRPr sz="3200"/>
            </a:pPr>
            <a:endParaRPr kumimoji="0"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60CAB176-76FB-4CBA-A80F-297473AC898D}"/>
              </a:ext>
            </a:extLst>
          </p:cNvPr>
          <p:cNvSpPr txBox="1"/>
          <p:nvPr/>
        </p:nvSpPr>
        <p:spPr>
          <a:xfrm>
            <a:off x="1941620" y="335352"/>
            <a:ext cx="8717131" cy="5030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marL="0" marR="0" lvl="0" indent="0" algn="ctr" defTabSz="292100" rtl="0" eaLnBrk="1"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Helvetica"/>
              </a:rPr>
              <a:t>A Red Shoe Economics FOUNDING Sole Supporter</a:t>
            </a:r>
            <a:endPar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sym typeface="Helvetica"/>
            </a:endParaRPr>
          </a:p>
        </p:txBody>
      </p:sp>
      <p:pic>
        <p:nvPicPr>
          <p:cNvPr id="5" name="Picture 4">
            <a:extLst>
              <a:ext uri="{FF2B5EF4-FFF2-40B4-BE49-F238E27FC236}">
                <a16:creationId xmlns:a16="http://schemas.microsoft.com/office/drawing/2014/main" id="{81E2CF28-814F-4292-859C-86ED4F9E03B3}"/>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146525" y="1139772"/>
            <a:ext cx="3019714" cy="195100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7" name="TextBox 6">
            <a:extLst>
              <a:ext uri="{FF2B5EF4-FFF2-40B4-BE49-F238E27FC236}">
                <a16:creationId xmlns:a16="http://schemas.microsoft.com/office/drawing/2014/main" id="{99B57C48-BF09-4F02-8AAF-AB2CDA2F34DC}"/>
              </a:ext>
            </a:extLst>
          </p:cNvPr>
          <p:cNvSpPr txBox="1"/>
          <p:nvPr/>
        </p:nvSpPr>
        <p:spPr>
          <a:xfrm>
            <a:off x="7565427" y="1333462"/>
            <a:ext cx="29296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Spotlight on: </a:t>
            </a:r>
          </a:p>
        </p:txBody>
      </p:sp>
      <p:sp>
        <p:nvSpPr>
          <p:cNvPr id="9" name="Google Shape;233;p33">
            <a:extLst>
              <a:ext uri="{FF2B5EF4-FFF2-40B4-BE49-F238E27FC236}">
                <a16:creationId xmlns:a16="http://schemas.microsoft.com/office/drawing/2014/main" id="{9CF56447-9B62-46C1-AD79-CC3932020507}"/>
              </a:ext>
            </a:extLst>
          </p:cNvPr>
          <p:cNvSpPr txBox="1">
            <a:spLocks/>
          </p:cNvSpPr>
          <p:nvPr/>
        </p:nvSpPr>
        <p:spPr>
          <a:xfrm>
            <a:off x="10884779" y="6470573"/>
            <a:ext cx="393395" cy="365125"/>
          </a:xfrm>
          <a:prstGeom prst="rect">
            <a:avLst/>
          </a:prstGeom>
          <a:no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200" b="1" i="0" u="none" strike="noStrike" kern="0" cap="none" spc="0" normalizeH="0" baseline="0" noProof="0" smtClean="0">
                <a:ln>
                  <a:noFill/>
                </a:ln>
                <a:solidFill>
                  <a:prstClr val="black"/>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6</a:t>
            </a:fld>
            <a:endParaRPr kumimoji="0" lang="en-US" sz="1200" b="1" i="0" u="none" strike="noStrike" kern="0" cap="none" spc="0" normalizeH="0" baseline="0" noProof="0" dirty="0">
              <a:ln>
                <a:noFill/>
              </a:ln>
              <a:solidFill>
                <a:prstClr val="black"/>
              </a:solidFill>
              <a:effectLst/>
              <a:uLnTx/>
              <a:uFillTx/>
              <a:latin typeface="Arial"/>
              <a:ea typeface="Arial"/>
              <a:cs typeface="Arial"/>
              <a:sym typeface="Arial"/>
            </a:endParaRPr>
          </a:p>
        </p:txBody>
      </p:sp>
      <p:cxnSp>
        <p:nvCxnSpPr>
          <p:cNvPr id="10" name="Google Shape;276;p39">
            <a:extLst>
              <a:ext uri="{FF2B5EF4-FFF2-40B4-BE49-F238E27FC236}">
                <a16:creationId xmlns:a16="http://schemas.microsoft.com/office/drawing/2014/main" id="{D51D976E-68AA-4B11-9977-EA4CDE73091F}"/>
              </a:ext>
            </a:extLst>
          </p:cNvPr>
          <p:cNvCxnSpPr>
            <a:cxnSpLocks/>
          </p:cNvCxnSpPr>
          <p:nvPr/>
        </p:nvCxnSpPr>
        <p:spPr>
          <a:xfrm>
            <a:off x="0" y="895312"/>
            <a:ext cx="12192000" cy="0"/>
          </a:xfrm>
          <a:prstGeom prst="straightConnector1">
            <a:avLst/>
          </a:prstGeom>
          <a:noFill/>
          <a:ln w="57150" cap="flat" cmpd="sng">
            <a:solidFill>
              <a:srgbClr val="333333"/>
            </a:solidFill>
            <a:prstDash val="solid"/>
            <a:round/>
            <a:headEnd type="none" w="sm" len="sm"/>
            <a:tailEnd type="none" w="sm" len="sm"/>
          </a:ln>
        </p:spPr>
      </p:cxnSp>
    </p:spTree>
    <p:extLst>
      <p:ext uri="{BB962C8B-B14F-4D97-AF65-F5344CB8AC3E}">
        <p14:creationId xmlns:p14="http://schemas.microsoft.com/office/powerpoint/2010/main" val="24378688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33;p33">
            <a:extLst>
              <a:ext uri="{FF2B5EF4-FFF2-40B4-BE49-F238E27FC236}">
                <a16:creationId xmlns:a16="http://schemas.microsoft.com/office/drawing/2014/main" id="{0A4CA6CA-B818-4396-8D2F-D322DC6ED4AF}"/>
              </a:ext>
            </a:extLst>
          </p:cNvPr>
          <p:cNvSpPr txBox="1">
            <a:spLocks/>
          </p:cNvSpPr>
          <p:nvPr/>
        </p:nvSpPr>
        <p:spPr>
          <a:xfrm>
            <a:off x="11014586" y="6438238"/>
            <a:ext cx="152508" cy="408611"/>
          </a:xfrm>
          <a:prstGeom prst="rect">
            <a:avLst/>
          </a:prstGeom>
          <a:no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200" b="1" i="0" u="none" strike="noStrike" kern="0" cap="none" spc="0" normalizeH="0" baseline="0" noProof="0" smtClean="0">
                <a:ln>
                  <a:noFill/>
                </a:ln>
                <a:solidFill>
                  <a:prstClr val="black"/>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7</a:t>
            </a:fld>
            <a:endParaRPr kumimoji="0" lang="en-US" sz="1200" b="1"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22" name="TextBox 21">
            <a:extLst>
              <a:ext uri="{FF2B5EF4-FFF2-40B4-BE49-F238E27FC236}">
                <a16:creationId xmlns:a16="http://schemas.microsoft.com/office/drawing/2014/main" id="{B772B7FD-F667-4A89-8259-5C8A8E65A8C2}"/>
              </a:ext>
            </a:extLst>
          </p:cNvPr>
          <p:cNvSpPr txBox="1"/>
          <p:nvPr/>
        </p:nvSpPr>
        <p:spPr>
          <a:xfrm>
            <a:off x="211874" y="0"/>
            <a:ext cx="1163072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21F26"/>
                </a:solidFill>
                <a:effectLst/>
                <a:uLnTx/>
                <a:uFillTx/>
                <a:latin typeface="Calibri" panose="020F0502020204030204"/>
                <a:ea typeface="+mn-ea"/>
                <a:cs typeface="+mn-cs"/>
              </a:rPr>
              <a:t> Opening Perspective: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Where did Americans move in 2020? </a:t>
            </a:r>
          </a:p>
        </p:txBody>
      </p:sp>
      <p:cxnSp>
        <p:nvCxnSpPr>
          <p:cNvPr id="23" name="Google Shape;276;p39">
            <a:extLst>
              <a:ext uri="{FF2B5EF4-FFF2-40B4-BE49-F238E27FC236}">
                <a16:creationId xmlns:a16="http://schemas.microsoft.com/office/drawing/2014/main" id="{B258233C-C1C0-47D1-BD57-DE02459924AA}"/>
              </a:ext>
            </a:extLst>
          </p:cNvPr>
          <p:cNvCxnSpPr>
            <a:cxnSpLocks/>
          </p:cNvCxnSpPr>
          <p:nvPr/>
        </p:nvCxnSpPr>
        <p:spPr>
          <a:xfrm>
            <a:off x="0" y="627683"/>
            <a:ext cx="12192000" cy="0"/>
          </a:xfrm>
          <a:prstGeom prst="straightConnector1">
            <a:avLst/>
          </a:prstGeom>
          <a:noFill/>
          <a:ln w="57150" cap="flat" cmpd="sng">
            <a:solidFill>
              <a:srgbClr val="333333"/>
            </a:solidFill>
            <a:prstDash val="solid"/>
            <a:round/>
            <a:headEnd type="none" w="sm" len="sm"/>
            <a:tailEnd type="none" w="sm" len="sm"/>
          </a:ln>
        </p:spPr>
      </p:cxnSp>
      <p:pic>
        <p:nvPicPr>
          <p:cNvPr id="11" name="Picture 10">
            <a:extLst>
              <a:ext uri="{FF2B5EF4-FFF2-40B4-BE49-F238E27FC236}">
                <a16:creationId xmlns:a16="http://schemas.microsoft.com/office/drawing/2014/main" id="{E1820053-D03E-488F-AC08-A988EB5F52F6}"/>
              </a:ext>
            </a:extLst>
          </p:cNvPr>
          <p:cNvPicPr>
            <a:picLocks noChangeAspect="1"/>
          </p:cNvPicPr>
          <p:nvPr/>
        </p:nvPicPr>
        <p:blipFill>
          <a:blip r:embed="rId2"/>
          <a:stretch>
            <a:fillRect/>
          </a:stretch>
        </p:blipFill>
        <p:spPr>
          <a:xfrm>
            <a:off x="823471" y="850324"/>
            <a:ext cx="4010585" cy="3305636"/>
          </a:xfrm>
          <a:prstGeom prst="rect">
            <a:avLst/>
          </a:prstGeom>
        </p:spPr>
      </p:pic>
      <p:pic>
        <p:nvPicPr>
          <p:cNvPr id="25" name="Picture 24">
            <a:extLst>
              <a:ext uri="{FF2B5EF4-FFF2-40B4-BE49-F238E27FC236}">
                <a16:creationId xmlns:a16="http://schemas.microsoft.com/office/drawing/2014/main" id="{CE41EAFD-1940-437A-947D-C99002BCCD5A}"/>
              </a:ext>
            </a:extLst>
          </p:cNvPr>
          <p:cNvPicPr>
            <a:picLocks noChangeAspect="1"/>
          </p:cNvPicPr>
          <p:nvPr/>
        </p:nvPicPr>
        <p:blipFill>
          <a:blip r:embed="rId3"/>
          <a:stretch>
            <a:fillRect/>
          </a:stretch>
        </p:blipFill>
        <p:spPr>
          <a:xfrm>
            <a:off x="2774419" y="1011512"/>
            <a:ext cx="6643162" cy="3747772"/>
          </a:xfrm>
          <a:prstGeom prst="rect">
            <a:avLst/>
          </a:prstGeom>
        </p:spPr>
      </p:pic>
      <p:pic>
        <p:nvPicPr>
          <p:cNvPr id="20" name="Picture 19">
            <a:extLst>
              <a:ext uri="{FF2B5EF4-FFF2-40B4-BE49-F238E27FC236}">
                <a16:creationId xmlns:a16="http://schemas.microsoft.com/office/drawing/2014/main" id="{5FE6DB60-DE8B-45F2-AFCC-6C6611451A8F}"/>
              </a:ext>
            </a:extLst>
          </p:cNvPr>
          <p:cNvPicPr>
            <a:picLocks noChangeAspect="1"/>
          </p:cNvPicPr>
          <p:nvPr/>
        </p:nvPicPr>
        <p:blipFill>
          <a:blip r:embed="rId4"/>
          <a:stretch>
            <a:fillRect/>
          </a:stretch>
        </p:blipFill>
        <p:spPr>
          <a:xfrm>
            <a:off x="9594976" y="904230"/>
            <a:ext cx="2372056" cy="3267531"/>
          </a:xfrm>
          <a:prstGeom prst="rect">
            <a:avLst/>
          </a:prstGeom>
        </p:spPr>
      </p:pic>
      <p:sp>
        <p:nvSpPr>
          <p:cNvPr id="21" name="TextBox 20">
            <a:extLst>
              <a:ext uri="{FF2B5EF4-FFF2-40B4-BE49-F238E27FC236}">
                <a16:creationId xmlns:a16="http://schemas.microsoft.com/office/drawing/2014/main" id="{7C21F29B-8700-457A-9331-4E965F8A3320}"/>
              </a:ext>
            </a:extLst>
          </p:cNvPr>
          <p:cNvSpPr txBox="1"/>
          <p:nvPr/>
        </p:nvSpPr>
        <p:spPr>
          <a:xfrm>
            <a:off x="-57150" y="725862"/>
            <a:ext cx="1163072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5AAB"/>
                </a:solidFill>
                <a:effectLst/>
                <a:uLnTx/>
                <a:uFillTx/>
                <a:latin typeface="Roboto"/>
                <a:ea typeface="+mn-ea"/>
                <a:cs typeface="+mn-cs"/>
              </a:rPr>
              <a:t>United Van Lines’ National Migration Study</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14A180F7-1C07-4678-92AA-B19D0F286BDD}"/>
              </a:ext>
            </a:extLst>
          </p:cNvPr>
          <p:cNvSpPr txBox="1"/>
          <p:nvPr/>
        </p:nvSpPr>
        <p:spPr>
          <a:xfrm>
            <a:off x="1067465" y="4495014"/>
            <a:ext cx="10033303" cy="1508105"/>
          </a:xfrm>
          <a:prstGeom prst="rect">
            <a:avLst/>
          </a:prstGeom>
          <a:noFill/>
        </p:spPr>
        <p:txBody>
          <a:bodyPr wrap="square" rtlCol="0">
            <a:spAutoFit/>
          </a:bodyPr>
          <a:lstStyle/>
          <a:p>
            <a:pPr marL="111125" marR="0" lvl="0" indent="-1111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70C0"/>
                </a:solidFill>
                <a:effectLst/>
                <a:uLnTx/>
                <a:uFillTx/>
                <a:latin typeface="Calibri" panose="020F0502020204030204"/>
                <a:ea typeface="+mn-ea"/>
                <a:cs typeface="+mn-cs"/>
              </a:rPr>
              <a:t>Idaho was the state with the highest percentage of inbound migration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(70%) among states experiencing more than 250 moves* </a:t>
            </a:r>
          </a:p>
          <a:p>
            <a:pPr marL="111125" marR="0" lvl="0" indent="-1111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C00000"/>
                </a:solidFill>
                <a:effectLst/>
                <a:uLnTx/>
                <a:uFillTx/>
                <a:latin typeface="Calibri" panose="020F0502020204030204"/>
                <a:ea typeface="+mn-ea"/>
                <a:cs typeface="+mn-cs"/>
              </a:rPr>
              <a:t>Topping the list of outbound locations was New Jersey (70% outbound)</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which has held the spot for the past three years.</a:t>
            </a:r>
          </a:p>
          <a:p>
            <a:pPr marL="111125" marR="0" lvl="0" indent="-1111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11125" marR="0" lvl="0" indent="-1111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70C0"/>
                </a:solidFill>
                <a:effectLst/>
                <a:uLnTx/>
                <a:uFillTx/>
                <a:latin typeface="Calibri" panose="020F0502020204030204"/>
                <a:ea typeface="+mn-ea"/>
                <a:cs typeface="+mn-cs"/>
              </a:rPr>
              <a:t>Among the top inbound states were South Carolina (64%), Oregon (63%), South Dakota (62%) and Arizona (62%),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while </a:t>
            </a:r>
          </a:p>
          <a:p>
            <a:pPr marL="111125" marR="0" lvl="0" indent="-1111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C00000"/>
                </a:solidFill>
                <a:effectLst/>
                <a:uLnTx/>
                <a:uFillTx/>
                <a:latin typeface="Calibri" panose="020F0502020204030204"/>
                <a:ea typeface="+mn-ea"/>
                <a:cs typeface="+mn-cs"/>
              </a:rPr>
              <a:t>New York (67%), Illinois (67%), Connecticut (63%) and California (59%) were among the states experiencing the largest exoduses.</a:t>
            </a:r>
          </a:p>
          <a:p>
            <a:pPr marL="111125" marR="0" lvl="0" indent="-1111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11125" marR="0" lvl="0" indent="-1111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United Van Lines also conducts a survey examining the reasons behind Americans’ migration patterns. 2020 results indicate  </a:t>
            </a:r>
          </a:p>
          <a:p>
            <a:pPr marL="111125" marR="0" lvl="0" indent="-1111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40% of Americans who moved did so for a new job or job transfer, and more than one in four (27%) moved to be closer to family </a:t>
            </a:r>
          </a:p>
        </p:txBody>
      </p:sp>
      <p:sp>
        <p:nvSpPr>
          <p:cNvPr id="31" name="TextBox 30">
            <a:extLst>
              <a:ext uri="{FF2B5EF4-FFF2-40B4-BE49-F238E27FC236}">
                <a16:creationId xmlns:a16="http://schemas.microsoft.com/office/drawing/2014/main" id="{A2E54BCA-68FE-489F-8F23-8B30D5A2D54B}"/>
              </a:ext>
            </a:extLst>
          </p:cNvPr>
          <p:cNvSpPr txBox="1"/>
          <p:nvPr/>
        </p:nvSpPr>
        <p:spPr>
          <a:xfrm>
            <a:off x="674683" y="6076776"/>
            <a:ext cx="10242362" cy="2459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https://www.unitedvanlines.com/newsroom/movers-study-2020?utm_campaign=National-Movers-Study&amp;utm_source=twitter.com&amp;utm_medium=social&amp;utm_content=press-release</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32" name="Arrow: Right 31">
            <a:extLst>
              <a:ext uri="{FF2B5EF4-FFF2-40B4-BE49-F238E27FC236}">
                <a16:creationId xmlns:a16="http://schemas.microsoft.com/office/drawing/2014/main" id="{86FD224D-D452-4635-B058-7C643152371A}"/>
              </a:ext>
            </a:extLst>
          </p:cNvPr>
          <p:cNvSpPr/>
          <p:nvPr/>
        </p:nvSpPr>
        <p:spPr>
          <a:xfrm rot="20760000">
            <a:off x="7981792" y="3065956"/>
            <a:ext cx="233749" cy="297117"/>
          </a:xfrm>
          <a:prstGeom prst="rightArrow">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33" name="Arrow: Right 32">
            <a:extLst>
              <a:ext uri="{FF2B5EF4-FFF2-40B4-BE49-F238E27FC236}">
                <a16:creationId xmlns:a16="http://schemas.microsoft.com/office/drawing/2014/main" id="{939BCFCB-7885-4AE9-959A-F5F22BB68D04}"/>
              </a:ext>
            </a:extLst>
          </p:cNvPr>
          <p:cNvSpPr/>
          <p:nvPr/>
        </p:nvSpPr>
        <p:spPr>
          <a:xfrm rot="20760000">
            <a:off x="559845" y="1379389"/>
            <a:ext cx="233749" cy="297117"/>
          </a:xfrm>
          <a:prstGeom prst="rightArrow">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34" name="Arrow: Right 33">
            <a:extLst>
              <a:ext uri="{FF2B5EF4-FFF2-40B4-BE49-F238E27FC236}">
                <a16:creationId xmlns:a16="http://schemas.microsoft.com/office/drawing/2014/main" id="{BC094473-3BC6-4834-AC86-35B6FBDA91BD}"/>
              </a:ext>
            </a:extLst>
          </p:cNvPr>
          <p:cNvSpPr/>
          <p:nvPr/>
        </p:nvSpPr>
        <p:spPr>
          <a:xfrm rot="20760000">
            <a:off x="642630" y="2944268"/>
            <a:ext cx="233749" cy="297117"/>
          </a:xfrm>
          <a:prstGeom prst="rightArrow">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36" name="Arrow: Right 35">
            <a:extLst>
              <a:ext uri="{FF2B5EF4-FFF2-40B4-BE49-F238E27FC236}">
                <a16:creationId xmlns:a16="http://schemas.microsoft.com/office/drawing/2014/main" id="{21FB9ACA-0089-48D6-B315-1C8C013541A0}"/>
              </a:ext>
            </a:extLst>
          </p:cNvPr>
          <p:cNvSpPr/>
          <p:nvPr/>
        </p:nvSpPr>
        <p:spPr>
          <a:xfrm rot="840000" flipH="1">
            <a:off x="10812225" y="1817349"/>
            <a:ext cx="233749" cy="297117"/>
          </a:xfrm>
          <a:prstGeom prst="rightArrow">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37" name="Arrow: Right 36">
            <a:extLst>
              <a:ext uri="{FF2B5EF4-FFF2-40B4-BE49-F238E27FC236}">
                <a16:creationId xmlns:a16="http://schemas.microsoft.com/office/drawing/2014/main" id="{8ADE2B45-7099-4241-B58F-0535A5776043}"/>
              </a:ext>
            </a:extLst>
          </p:cNvPr>
          <p:cNvSpPr/>
          <p:nvPr/>
        </p:nvSpPr>
        <p:spPr>
          <a:xfrm rot="840000" flipH="1">
            <a:off x="10653506" y="3966276"/>
            <a:ext cx="233749" cy="297117"/>
          </a:xfrm>
          <a:prstGeom prst="rightArrow">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39" name="Oval 38">
            <a:extLst>
              <a:ext uri="{FF2B5EF4-FFF2-40B4-BE49-F238E27FC236}">
                <a16:creationId xmlns:a16="http://schemas.microsoft.com/office/drawing/2014/main" id="{C7281A65-E346-4CAD-B41E-F66E0710F5B3}"/>
              </a:ext>
            </a:extLst>
          </p:cNvPr>
          <p:cNvSpPr/>
          <p:nvPr/>
        </p:nvSpPr>
        <p:spPr>
          <a:xfrm>
            <a:off x="6237699" y="2943922"/>
            <a:ext cx="2888165" cy="136676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Arrow: Right 25">
            <a:extLst>
              <a:ext uri="{FF2B5EF4-FFF2-40B4-BE49-F238E27FC236}">
                <a16:creationId xmlns:a16="http://schemas.microsoft.com/office/drawing/2014/main" id="{D6DAF85E-B056-4FE2-B755-F957228AB834}"/>
              </a:ext>
            </a:extLst>
          </p:cNvPr>
          <p:cNvSpPr/>
          <p:nvPr/>
        </p:nvSpPr>
        <p:spPr>
          <a:xfrm rot="20760000">
            <a:off x="9271629" y="5706386"/>
            <a:ext cx="233749" cy="297117"/>
          </a:xfrm>
          <a:prstGeom prst="rightArrow">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8" name="Arrow: Right 27">
            <a:extLst>
              <a:ext uri="{FF2B5EF4-FFF2-40B4-BE49-F238E27FC236}">
                <a16:creationId xmlns:a16="http://schemas.microsoft.com/office/drawing/2014/main" id="{86F5F961-A0DD-405F-BB0F-9ABD88B22BAC}"/>
              </a:ext>
            </a:extLst>
          </p:cNvPr>
          <p:cNvSpPr/>
          <p:nvPr/>
        </p:nvSpPr>
        <p:spPr>
          <a:xfrm rot="20760000">
            <a:off x="4138555" y="5728690"/>
            <a:ext cx="233749" cy="297117"/>
          </a:xfrm>
          <a:prstGeom prst="rightArrow">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id="{429B055F-806E-4A35-B484-B7FB69C21E4B}"/>
              </a:ext>
            </a:extLst>
          </p:cNvPr>
          <p:cNvSpPr txBox="1"/>
          <p:nvPr/>
        </p:nvSpPr>
        <p:spPr>
          <a:xfrm>
            <a:off x="6869151" y="3332203"/>
            <a:ext cx="188172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More 2021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in-migration to SE,  </a:t>
            </a:r>
          </a:p>
        </p:txBody>
      </p:sp>
      <p:sp>
        <p:nvSpPr>
          <p:cNvPr id="40" name="Arrow: Right 39">
            <a:extLst>
              <a:ext uri="{FF2B5EF4-FFF2-40B4-BE49-F238E27FC236}">
                <a16:creationId xmlns:a16="http://schemas.microsoft.com/office/drawing/2014/main" id="{53CD15D2-4E41-43E5-90A8-DB0338FCC43C}"/>
              </a:ext>
            </a:extLst>
          </p:cNvPr>
          <p:cNvSpPr/>
          <p:nvPr/>
        </p:nvSpPr>
        <p:spPr>
          <a:xfrm rot="20760000">
            <a:off x="634188" y="2011292"/>
            <a:ext cx="233749" cy="297117"/>
          </a:xfrm>
          <a:prstGeom prst="rightArrow">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1BA8EC2E-EFB3-4AE8-8D5D-ED7EECCAA557}"/>
              </a:ext>
            </a:extLst>
          </p:cNvPr>
          <p:cNvSpPr txBox="1"/>
          <p:nvPr/>
        </p:nvSpPr>
        <p:spPr>
          <a:xfrm>
            <a:off x="4839628" y="3456878"/>
            <a:ext cx="110397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Note the in-migration to states around GA.</a:t>
            </a:r>
          </a:p>
        </p:txBody>
      </p:sp>
      <p:cxnSp>
        <p:nvCxnSpPr>
          <p:cNvPr id="5" name="Straight Arrow Connector 4">
            <a:extLst>
              <a:ext uri="{FF2B5EF4-FFF2-40B4-BE49-F238E27FC236}">
                <a16:creationId xmlns:a16="http://schemas.microsoft.com/office/drawing/2014/main" id="{1A8B404F-5368-4964-B597-090B676B9161}"/>
              </a:ext>
            </a:extLst>
          </p:cNvPr>
          <p:cNvCxnSpPr>
            <a:cxnSpLocks/>
          </p:cNvCxnSpPr>
          <p:nvPr/>
        </p:nvCxnSpPr>
        <p:spPr>
          <a:xfrm flipV="1">
            <a:off x="5787483" y="3691055"/>
            <a:ext cx="1170878" cy="30108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7796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33;p33">
            <a:extLst>
              <a:ext uri="{FF2B5EF4-FFF2-40B4-BE49-F238E27FC236}">
                <a16:creationId xmlns:a16="http://schemas.microsoft.com/office/drawing/2014/main" id="{0A4CA6CA-B818-4396-8D2F-D322DC6ED4AF}"/>
              </a:ext>
            </a:extLst>
          </p:cNvPr>
          <p:cNvSpPr txBox="1">
            <a:spLocks/>
          </p:cNvSpPr>
          <p:nvPr/>
        </p:nvSpPr>
        <p:spPr>
          <a:xfrm>
            <a:off x="11018052" y="6396596"/>
            <a:ext cx="152508" cy="408611"/>
          </a:xfrm>
          <a:prstGeom prst="rect">
            <a:avLst/>
          </a:prstGeom>
          <a:no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200" b="1" i="0" u="none" strike="noStrike" kern="0" cap="none" spc="0" normalizeH="0" baseline="0" noProof="0" smtClean="0">
                <a:ln>
                  <a:noFill/>
                </a:ln>
                <a:solidFill>
                  <a:prstClr val="black"/>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8</a:t>
            </a:fld>
            <a:endParaRPr kumimoji="0" lang="en-US" sz="1200" b="1"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22" name="TextBox 21">
            <a:extLst>
              <a:ext uri="{FF2B5EF4-FFF2-40B4-BE49-F238E27FC236}">
                <a16:creationId xmlns:a16="http://schemas.microsoft.com/office/drawing/2014/main" id="{B772B7FD-F667-4A89-8259-5C8A8E65A8C2}"/>
              </a:ext>
            </a:extLst>
          </p:cNvPr>
          <p:cNvSpPr txBox="1"/>
          <p:nvPr/>
        </p:nvSpPr>
        <p:spPr>
          <a:xfrm>
            <a:off x="1160015" y="-13156"/>
            <a:ext cx="98719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21F26"/>
                </a:solidFill>
                <a:effectLst/>
                <a:uLnTx/>
                <a:uFillTx/>
                <a:latin typeface="Calibri" panose="020F0502020204030204"/>
                <a:ea typeface="+mn-ea"/>
                <a:cs typeface="+mn-cs"/>
              </a:rPr>
              <a:t> The U-Haul Report: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Where did Americans move in 2020? </a:t>
            </a:r>
          </a:p>
        </p:txBody>
      </p:sp>
      <p:cxnSp>
        <p:nvCxnSpPr>
          <p:cNvPr id="23" name="Google Shape;276;p39">
            <a:extLst>
              <a:ext uri="{FF2B5EF4-FFF2-40B4-BE49-F238E27FC236}">
                <a16:creationId xmlns:a16="http://schemas.microsoft.com/office/drawing/2014/main" id="{B258233C-C1C0-47D1-BD57-DE02459924AA}"/>
              </a:ext>
            </a:extLst>
          </p:cNvPr>
          <p:cNvCxnSpPr>
            <a:cxnSpLocks/>
          </p:cNvCxnSpPr>
          <p:nvPr/>
        </p:nvCxnSpPr>
        <p:spPr>
          <a:xfrm>
            <a:off x="0" y="651696"/>
            <a:ext cx="12192000" cy="0"/>
          </a:xfrm>
          <a:prstGeom prst="straightConnector1">
            <a:avLst/>
          </a:prstGeom>
          <a:noFill/>
          <a:ln w="57150" cap="flat" cmpd="sng">
            <a:solidFill>
              <a:srgbClr val="333333"/>
            </a:solidFill>
            <a:prstDash val="solid"/>
            <a:round/>
            <a:headEnd type="none" w="sm" len="sm"/>
            <a:tailEnd type="none" w="sm" len="sm"/>
          </a:ln>
        </p:spPr>
      </p:cxnSp>
      <p:sp>
        <p:nvSpPr>
          <p:cNvPr id="26" name="TextBox 25">
            <a:extLst>
              <a:ext uri="{FF2B5EF4-FFF2-40B4-BE49-F238E27FC236}">
                <a16:creationId xmlns:a16="http://schemas.microsoft.com/office/drawing/2014/main" id="{7E61F868-2178-476D-9913-E48C6CC84834}"/>
              </a:ext>
            </a:extLst>
          </p:cNvPr>
          <p:cNvSpPr txBox="1"/>
          <p:nvPr/>
        </p:nvSpPr>
        <p:spPr>
          <a:xfrm>
            <a:off x="2459567" y="6029105"/>
            <a:ext cx="7855311"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https://www.uhaul.com/Articles/About/22746/2020-Migration-Trends-U-Haul-Ranks-50-States-By-Migration-Growth/</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5" name="Picture 4">
            <a:extLst>
              <a:ext uri="{FF2B5EF4-FFF2-40B4-BE49-F238E27FC236}">
                <a16:creationId xmlns:a16="http://schemas.microsoft.com/office/drawing/2014/main" id="{5B5FF02A-D5C9-415E-AEA3-2449368085A2}"/>
              </a:ext>
            </a:extLst>
          </p:cNvPr>
          <p:cNvPicPr>
            <a:picLocks noChangeAspect="1"/>
          </p:cNvPicPr>
          <p:nvPr/>
        </p:nvPicPr>
        <p:blipFill>
          <a:blip r:embed="rId3"/>
          <a:stretch>
            <a:fillRect/>
          </a:stretch>
        </p:blipFill>
        <p:spPr>
          <a:xfrm>
            <a:off x="733274" y="812311"/>
            <a:ext cx="1524213" cy="342948"/>
          </a:xfrm>
          <a:prstGeom prst="rect">
            <a:avLst/>
          </a:prstGeom>
        </p:spPr>
      </p:pic>
      <p:sp>
        <p:nvSpPr>
          <p:cNvPr id="6" name="TextBox 5">
            <a:extLst>
              <a:ext uri="{FF2B5EF4-FFF2-40B4-BE49-F238E27FC236}">
                <a16:creationId xmlns:a16="http://schemas.microsoft.com/office/drawing/2014/main" id="{7C193E38-9E37-4D0C-8668-8CE5D509BCB3}"/>
              </a:ext>
            </a:extLst>
          </p:cNvPr>
          <p:cNvSpPr txBox="1"/>
          <p:nvPr/>
        </p:nvSpPr>
        <p:spPr>
          <a:xfrm>
            <a:off x="2257487" y="792117"/>
            <a:ext cx="9560782"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11960"/>
                </a:solidFill>
                <a:effectLst/>
                <a:uLnTx/>
                <a:uFillTx/>
                <a:latin typeface="Arial" panose="020B0604020202020204" pitchFamily="34" charset="0"/>
                <a:ea typeface="+mn-ea"/>
                <a:cs typeface="Arial" panose="020B0604020202020204" pitchFamily="34" charset="0"/>
              </a:rPr>
              <a:t>2020 Migration Trends: U-Haul Ranks 50 States by Migration Growth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E3E3E"/>
                </a:solidFill>
                <a:effectLst/>
                <a:uLnTx/>
                <a:uFillTx/>
                <a:latin typeface="Arial" panose="020B0604020202020204" pitchFamily="34" charset="0"/>
                <a:ea typeface="+mn-ea"/>
                <a:cs typeface="Arial" panose="020B0604020202020204" pitchFamily="34" charset="0"/>
              </a:rPr>
              <a:t>Tennessee claims No. 1 spot for first time; Texas in top 2 for fifth straight year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B6D34520-2267-458C-8573-C22541D42F81}"/>
              </a:ext>
            </a:extLst>
          </p:cNvPr>
          <p:cNvSpPr txBox="1"/>
          <p:nvPr/>
        </p:nvSpPr>
        <p:spPr>
          <a:xfrm>
            <a:off x="233216" y="5396952"/>
            <a:ext cx="11213052"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Methodology:</a:t>
            </a:r>
            <a:r>
              <a:rPr kumimoji="0" lang="en-US"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Growth states are calculated by the net gain of one-way U-Haul trucks entering a state versus leaving that state in a calendar year. Migration trends data is compiled from more than 2 million one-way U-Haul truck customer transactions that occur annually.</a:t>
            </a:r>
            <a:endParaRPr kumimoji="0" lang="en-US"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AE638AF3-C6A1-468C-970F-641DF8B1CC07}"/>
              </a:ext>
            </a:extLst>
          </p:cNvPr>
          <p:cNvSpPr txBox="1"/>
          <p:nvPr/>
        </p:nvSpPr>
        <p:spPr>
          <a:xfrm>
            <a:off x="811530" y="1943100"/>
            <a:ext cx="248031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4" name="Table 13">
            <a:extLst>
              <a:ext uri="{FF2B5EF4-FFF2-40B4-BE49-F238E27FC236}">
                <a16:creationId xmlns:a16="http://schemas.microsoft.com/office/drawing/2014/main" id="{5EE0668E-D508-454D-B398-8571D7B7ADAB}"/>
              </a:ext>
            </a:extLst>
          </p:cNvPr>
          <p:cNvGraphicFramePr>
            <a:graphicFrameLocks noGrp="1"/>
          </p:cNvGraphicFramePr>
          <p:nvPr>
            <p:extLst>
              <p:ext uri="{D42A27DB-BD31-4B8C-83A1-F6EECF244321}">
                <p14:modId xmlns:p14="http://schemas.microsoft.com/office/powerpoint/2010/main" val="965108833"/>
              </p:ext>
            </p:extLst>
          </p:nvPr>
        </p:nvGraphicFramePr>
        <p:xfrm>
          <a:off x="85525" y="1783523"/>
          <a:ext cx="2470785" cy="3093720"/>
        </p:xfrm>
        <a:graphic>
          <a:graphicData uri="http://schemas.openxmlformats.org/drawingml/2006/table">
            <a:tbl>
              <a:tblPr/>
              <a:tblGrid>
                <a:gridCol w="470535">
                  <a:extLst>
                    <a:ext uri="{9D8B030D-6E8A-4147-A177-3AD203B41FA5}">
                      <a16:colId xmlns:a16="http://schemas.microsoft.com/office/drawing/2014/main" val="3907166492"/>
                    </a:ext>
                  </a:extLst>
                </a:gridCol>
                <a:gridCol w="2000250">
                  <a:extLst>
                    <a:ext uri="{9D8B030D-6E8A-4147-A177-3AD203B41FA5}">
                      <a16:colId xmlns:a16="http://schemas.microsoft.com/office/drawing/2014/main" val="3619729759"/>
                    </a:ext>
                  </a:extLst>
                </a:gridCol>
              </a:tblGrid>
              <a:tr h="0">
                <a:tc>
                  <a:txBody>
                    <a:bodyPr/>
                    <a:lstStyle/>
                    <a:p>
                      <a:r>
                        <a:rPr lang="en-US" sz="1300" b="1" dirty="0">
                          <a:effectLst/>
                          <a:latin typeface="Arial" panose="020B0604020202020204" pitchFamily="34" charset="0"/>
                          <a:cs typeface="Arial" panose="020B0604020202020204" pitchFamily="34" charset="0"/>
                        </a:rPr>
                        <a:t>1.</a:t>
                      </a:r>
                      <a:endParaRPr lang="en-US" sz="1300" dirty="0">
                        <a:effectLst/>
                        <a:latin typeface="Arial" panose="020B0604020202020204" pitchFamily="34" charset="0"/>
                        <a:cs typeface="Arial" panose="020B0604020202020204" pitchFamily="34" charset="0"/>
                      </a:endParaRPr>
                    </a:p>
                  </a:txBody>
                  <a:tcPr anchor="ctr">
                    <a:lnL>
                      <a:noFill/>
                    </a:lnL>
                    <a:lnR>
                      <a:noFill/>
                    </a:lnR>
                    <a:lnT>
                      <a:noFill/>
                    </a:lnT>
                    <a:lnB>
                      <a:noFill/>
                    </a:lnB>
                    <a:solidFill>
                      <a:srgbClr val="FFFFFF"/>
                    </a:solidFill>
                  </a:tcPr>
                </a:tc>
                <a:tc>
                  <a:txBody>
                    <a:bodyPr/>
                    <a:lstStyle/>
                    <a:p>
                      <a:r>
                        <a:rPr lang="en-US" sz="1300" b="1" dirty="0">
                          <a:solidFill>
                            <a:srgbClr val="0070C0"/>
                          </a:solidFill>
                          <a:effectLst/>
                          <a:latin typeface="Arial" panose="020B0604020202020204" pitchFamily="34" charset="0"/>
                          <a:cs typeface="Arial" panose="020B0604020202020204" pitchFamily="34" charset="0"/>
                        </a:rPr>
                        <a:t>Tennessee (#12 2019) </a:t>
                      </a:r>
                      <a:r>
                        <a:rPr lang="en-US" sz="1300" dirty="0">
                          <a:effectLst/>
                          <a:highlight>
                            <a:srgbClr val="FFFF00"/>
                          </a:highlight>
                          <a:latin typeface="Arial" panose="020B0604020202020204" pitchFamily="34" charset="0"/>
                          <a:cs typeface="Arial" panose="020B0604020202020204" pitchFamily="34" charset="0"/>
                        </a:rPr>
                        <a:t>Amazon HQ2 kicking in</a:t>
                      </a:r>
                    </a:p>
                  </a:txBody>
                  <a:tcPr anchor="ctr">
                    <a:lnL>
                      <a:noFill/>
                    </a:lnL>
                    <a:lnR>
                      <a:noFill/>
                    </a:lnR>
                    <a:lnT>
                      <a:noFill/>
                    </a:lnT>
                    <a:lnB>
                      <a:noFill/>
                    </a:lnB>
                    <a:solidFill>
                      <a:srgbClr val="FFFFFF"/>
                    </a:solidFill>
                  </a:tcPr>
                </a:tc>
                <a:extLst>
                  <a:ext uri="{0D108BD9-81ED-4DB2-BD59-A6C34878D82A}">
                    <a16:rowId xmlns:a16="http://schemas.microsoft.com/office/drawing/2014/main" val="1438137039"/>
                  </a:ext>
                </a:extLst>
              </a:tr>
              <a:tr h="0">
                <a:tc>
                  <a:txBody>
                    <a:bodyPr/>
                    <a:lstStyle/>
                    <a:p>
                      <a:r>
                        <a:rPr lang="en-US" sz="1300" b="1" dirty="0">
                          <a:solidFill>
                            <a:srgbClr val="00B050"/>
                          </a:solidFill>
                          <a:effectLst/>
                          <a:latin typeface="Arial" panose="020B0604020202020204" pitchFamily="34" charset="0"/>
                          <a:cs typeface="Arial" panose="020B0604020202020204" pitchFamily="34" charset="0"/>
                        </a:rPr>
                        <a:t>2.</a:t>
                      </a:r>
                    </a:p>
                  </a:txBody>
                  <a:tcPr anchor="ctr">
                    <a:lnL>
                      <a:noFill/>
                    </a:lnL>
                    <a:lnR>
                      <a:noFill/>
                    </a:lnR>
                    <a:lnT>
                      <a:noFill/>
                    </a:lnT>
                    <a:lnB>
                      <a:noFill/>
                    </a:lnB>
                    <a:solidFill>
                      <a:srgbClr val="F9F9F9"/>
                    </a:solidFill>
                  </a:tcPr>
                </a:tc>
                <a:tc>
                  <a:txBody>
                    <a:bodyPr/>
                    <a:lstStyle/>
                    <a:p>
                      <a:r>
                        <a:rPr lang="en-US" sz="1300" b="1" dirty="0">
                          <a:solidFill>
                            <a:srgbClr val="00B050"/>
                          </a:solidFill>
                          <a:effectLst/>
                          <a:latin typeface="Arial" panose="020B0604020202020204" pitchFamily="34" charset="0"/>
                          <a:cs typeface="Arial" panose="020B0604020202020204" pitchFamily="34" charset="0"/>
                        </a:rPr>
                        <a:t>Texas (#2 - Steady)</a:t>
                      </a:r>
                    </a:p>
                  </a:txBody>
                  <a:tcPr anchor="ctr">
                    <a:lnL>
                      <a:noFill/>
                    </a:lnL>
                    <a:lnR>
                      <a:noFill/>
                    </a:lnR>
                    <a:lnT>
                      <a:noFill/>
                    </a:lnT>
                    <a:lnB>
                      <a:noFill/>
                    </a:lnB>
                    <a:solidFill>
                      <a:srgbClr val="F9F9F9"/>
                    </a:solidFill>
                  </a:tcPr>
                </a:tc>
                <a:extLst>
                  <a:ext uri="{0D108BD9-81ED-4DB2-BD59-A6C34878D82A}">
                    <a16:rowId xmlns:a16="http://schemas.microsoft.com/office/drawing/2014/main" val="2760964413"/>
                  </a:ext>
                </a:extLst>
              </a:tr>
              <a:tr h="0">
                <a:tc>
                  <a:txBody>
                    <a:bodyPr/>
                    <a:lstStyle/>
                    <a:p>
                      <a:r>
                        <a:rPr lang="en-US" sz="1300" b="1" dirty="0">
                          <a:solidFill>
                            <a:srgbClr val="00B050"/>
                          </a:solidFill>
                          <a:effectLst/>
                          <a:latin typeface="Arial" panose="020B0604020202020204" pitchFamily="34" charset="0"/>
                          <a:cs typeface="Arial" panose="020B0604020202020204" pitchFamily="34" charset="0"/>
                        </a:rPr>
                        <a:t>3.</a:t>
                      </a:r>
                    </a:p>
                  </a:txBody>
                  <a:tcPr anchor="ctr">
                    <a:lnL>
                      <a:noFill/>
                    </a:lnL>
                    <a:lnR>
                      <a:noFill/>
                    </a:lnR>
                    <a:lnT>
                      <a:noFill/>
                    </a:lnT>
                    <a:lnB>
                      <a:noFill/>
                    </a:lnB>
                    <a:solidFill>
                      <a:srgbClr val="FFFFFF"/>
                    </a:solidFill>
                  </a:tcPr>
                </a:tc>
                <a:tc>
                  <a:txBody>
                    <a:bodyPr/>
                    <a:lstStyle/>
                    <a:p>
                      <a:r>
                        <a:rPr lang="en-US" sz="1300" b="1" dirty="0">
                          <a:solidFill>
                            <a:srgbClr val="00B050"/>
                          </a:solidFill>
                          <a:effectLst/>
                          <a:latin typeface="Arial" panose="020B0604020202020204" pitchFamily="34" charset="0"/>
                          <a:cs typeface="Arial" panose="020B0604020202020204" pitchFamily="34" charset="0"/>
                        </a:rPr>
                        <a:t>Florida (1)</a:t>
                      </a:r>
                    </a:p>
                  </a:txBody>
                  <a:tcPr anchor="ctr">
                    <a:lnL>
                      <a:noFill/>
                    </a:lnL>
                    <a:lnR>
                      <a:noFill/>
                    </a:lnR>
                    <a:lnT>
                      <a:noFill/>
                    </a:lnT>
                    <a:lnB>
                      <a:noFill/>
                    </a:lnB>
                    <a:solidFill>
                      <a:srgbClr val="FFFFFF"/>
                    </a:solidFill>
                  </a:tcPr>
                </a:tc>
                <a:extLst>
                  <a:ext uri="{0D108BD9-81ED-4DB2-BD59-A6C34878D82A}">
                    <a16:rowId xmlns:a16="http://schemas.microsoft.com/office/drawing/2014/main" val="4056482628"/>
                  </a:ext>
                </a:extLst>
              </a:tr>
              <a:tr h="0">
                <a:tc>
                  <a:txBody>
                    <a:bodyPr/>
                    <a:lstStyle/>
                    <a:p>
                      <a:r>
                        <a:rPr lang="en-US" sz="1300" b="1" dirty="0">
                          <a:solidFill>
                            <a:srgbClr val="0070C0"/>
                          </a:solidFill>
                          <a:effectLst/>
                          <a:latin typeface="Arial" panose="020B0604020202020204" pitchFamily="34" charset="0"/>
                          <a:cs typeface="Arial" panose="020B0604020202020204" pitchFamily="34" charset="0"/>
                        </a:rPr>
                        <a:t>4.</a:t>
                      </a:r>
                      <a:endParaRPr lang="en-US" sz="1300" dirty="0">
                        <a:solidFill>
                          <a:srgbClr val="0070C0"/>
                        </a:solidFill>
                        <a:effectLst/>
                        <a:latin typeface="Arial" panose="020B0604020202020204" pitchFamily="34" charset="0"/>
                        <a:cs typeface="Arial" panose="020B0604020202020204" pitchFamily="34" charset="0"/>
                      </a:endParaRPr>
                    </a:p>
                  </a:txBody>
                  <a:tcPr anchor="ctr">
                    <a:lnL>
                      <a:noFill/>
                    </a:lnL>
                    <a:lnR>
                      <a:noFill/>
                    </a:lnR>
                    <a:lnT>
                      <a:noFill/>
                    </a:lnT>
                    <a:lnB>
                      <a:noFill/>
                    </a:lnB>
                    <a:solidFill>
                      <a:srgbClr val="F9F9F9"/>
                    </a:solidFill>
                  </a:tcPr>
                </a:tc>
                <a:tc>
                  <a:txBody>
                    <a:bodyPr/>
                    <a:lstStyle/>
                    <a:p>
                      <a:r>
                        <a:rPr lang="en-US" sz="1300" dirty="0">
                          <a:solidFill>
                            <a:srgbClr val="0070C0"/>
                          </a:solidFill>
                          <a:effectLst/>
                          <a:latin typeface="Arial" panose="020B0604020202020204" pitchFamily="34" charset="0"/>
                          <a:cs typeface="Arial" panose="020B0604020202020204" pitchFamily="34" charset="0"/>
                        </a:rPr>
                        <a:t>Ohio (7)</a:t>
                      </a:r>
                    </a:p>
                  </a:txBody>
                  <a:tcPr anchor="ctr">
                    <a:lnL>
                      <a:noFill/>
                    </a:lnL>
                    <a:lnR>
                      <a:noFill/>
                    </a:lnR>
                    <a:lnT>
                      <a:noFill/>
                    </a:lnT>
                    <a:lnB>
                      <a:noFill/>
                    </a:lnB>
                    <a:solidFill>
                      <a:srgbClr val="F9F9F9"/>
                    </a:solidFill>
                  </a:tcPr>
                </a:tc>
                <a:extLst>
                  <a:ext uri="{0D108BD9-81ED-4DB2-BD59-A6C34878D82A}">
                    <a16:rowId xmlns:a16="http://schemas.microsoft.com/office/drawing/2014/main" val="1764677052"/>
                  </a:ext>
                </a:extLst>
              </a:tr>
              <a:tr h="0">
                <a:tc>
                  <a:txBody>
                    <a:bodyPr/>
                    <a:lstStyle/>
                    <a:p>
                      <a:r>
                        <a:rPr lang="en-US" sz="1300" b="1" dirty="0">
                          <a:effectLst/>
                          <a:latin typeface="Arial" panose="020B0604020202020204" pitchFamily="34" charset="0"/>
                          <a:cs typeface="Arial" panose="020B0604020202020204" pitchFamily="34" charset="0"/>
                        </a:rPr>
                        <a:t>5.</a:t>
                      </a:r>
                      <a:endParaRPr lang="en-US" sz="1300" dirty="0">
                        <a:effectLst/>
                        <a:latin typeface="Arial" panose="020B0604020202020204" pitchFamily="34" charset="0"/>
                        <a:cs typeface="Arial" panose="020B0604020202020204" pitchFamily="34" charset="0"/>
                      </a:endParaRPr>
                    </a:p>
                  </a:txBody>
                  <a:tcPr anchor="ctr">
                    <a:lnL>
                      <a:noFill/>
                    </a:lnL>
                    <a:lnR>
                      <a:noFill/>
                    </a:lnR>
                    <a:lnT>
                      <a:noFill/>
                    </a:lnT>
                    <a:lnB>
                      <a:noFill/>
                    </a:lnB>
                    <a:solidFill>
                      <a:srgbClr val="FFFFFF"/>
                    </a:solidFill>
                  </a:tcPr>
                </a:tc>
                <a:tc>
                  <a:txBody>
                    <a:bodyPr/>
                    <a:lstStyle/>
                    <a:p>
                      <a:r>
                        <a:rPr lang="en-US" sz="1300" dirty="0">
                          <a:effectLst/>
                          <a:latin typeface="Arial" panose="020B0604020202020204" pitchFamily="34" charset="0"/>
                          <a:cs typeface="Arial" panose="020B0604020202020204" pitchFamily="34" charset="0"/>
                        </a:rPr>
                        <a:t>Arizona (20)</a:t>
                      </a:r>
                    </a:p>
                  </a:txBody>
                  <a:tcPr anchor="ctr">
                    <a:lnL>
                      <a:noFill/>
                    </a:lnL>
                    <a:lnR>
                      <a:noFill/>
                    </a:lnR>
                    <a:lnT>
                      <a:noFill/>
                    </a:lnT>
                    <a:lnB>
                      <a:noFill/>
                    </a:lnB>
                    <a:solidFill>
                      <a:srgbClr val="FFFFFF"/>
                    </a:solidFill>
                  </a:tcPr>
                </a:tc>
                <a:extLst>
                  <a:ext uri="{0D108BD9-81ED-4DB2-BD59-A6C34878D82A}">
                    <a16:rowId xmlns:a16="http://schemas.microsoft.com/office/drawing/2014/main" val="336065283"/>
                  </a:ext>
                </a:extLst>
              </a:tr>
              <a:tr h="0">
                <a:tc>
                  <a:txBody>
                    <a:bodyPr/>
                    <a:lstStyle/>
                    <a:p>
                      <a:r>
                        <a:rPr lang="en-US" sz="1300" b="1" dirty="0">
                          <a:effectLst/>
                          <a:latin typeface="Arial" panose="020B0604020202020204" pitchFamily="34" charset="0"/>
                          <a:cs typeface="Arial" panose="020B0604020202020204" pitchFamily="34" charset="0"/>
                        </a:rPr>
                        <a:t>6.</a:t>
                      </a:r>
                      <a:endParaRPr lang="en-US" sz="1300" dirty="0">
                        <a:effectLst/>
                        <a:latin typeface="Arial" panose="020B0604020202020204" pitchFamily="34" charset="0"/>
                        <a:cs typeface="Arial" panose="020B0604020202020204" pitchFamily="34" charset="0"/>
                      </a:endParaRPr>
                    </a:p>
                  </a:txBody>
                  <a:tcPr anchor="ctr">
                    <a:lnL>
                      <a:noFill/>
                    </a:lnL>
                    <a:lnR>
                      <a:noFill/>
                    </a:lnR>
                    <a:lnT>
                      <a:noFill/>
                    </a:lnT>
                    <a:lnB>
                      <a:noFill/>
                    </a:lnB>
                    <a:solidFill>
                      <a:srgbClr val="F9F9F9"/>
                    </a:solidFill>
                  </a:tcPr>
                </a:tc>
                <a:tc>
                  <a:txBody>
                    <a:bodyPr/>
                    <a:lstStyle/>
                    <a:p>
                      <a:r>
                        <a:rPr lang="en-US" sz="1300" dirty="0">
                          <a:effectLst/>
                          <a:latin typeface="Arial" panose="020B0604020202020204" pitchFamily="34" charset="0"/>
                          <a:cs typeface="Arial" panose="020B0604020202020204" pitchFamily="34" charset="0"/>
                        </a:rPr>
                        <a:t>Colorado (42)</a:t>
                      </a:r>
                    </a:p>
                  </a:txBody>
                  <a:tcPr anchor="ctr">
                    <a:lnL>
                      <a:noFill/>
                    </a:lnL>
                    <a:lnR>
                      <a:noFill/>
                    </a:lnR>
                    <a:lnT>
                      <a:noFill/>
                    </a:lnT>
                    <a:lnB>
                      <a:noFill/>
                    </a:lnB>
                    <a:solidFill>
                      <a:srgbClr val="F9F9F9"/>
                    </a:solidFill>
                  </a:tcPr>
                </a:tc>
                <a:extLst>
                  <a:ext uri="{0D108BD9-81ED-4DB2-BD59-A6C34878D82A}">
                    <a16:rowId xmlns:a16="http://schemas.microsoft.com/office/drawing/2014/main" val="480312275"/>
                  </a:ext>
                </a:extLst>
              </a:tr>
              <a:tr h="0">
                <a:tc>
                  <a:txBody>
                    <a:bodyPr/>
                    <a:lstStyle/>
                    <a:p>
                      <a:r>
                        <a:rPr lang="en-US" sz="1300" b="1" dirty="0">
                          <a:solidFill>
                            <a:srgbClr val="0070C0"/>
                          </a:solidFill>
                          <a:effectLst/>
                          <a:latin typeface="Arial" panose="020B0604020202020204" pitchFamily="34" charset="0"/>
                          <a:cs typeface="Arial" panose="020B0604020202020204" pitchFamily="34" charset="0"/>
                        </a:rPr>
                        <a:t>7.</a:t>
                      </a:r>
                      <a:endParaRPr lang="en-US" sz="1300" dirty="0">
                        <a:solidFill>
                          <a:srgbClr val="0070C0"/>
                        </a:solidFill>
                        <a:effectLst/>
                        <a:latin typeface="Arial" panose="020B0604020202020204" pitchFamily="34" charset="0"/>
                        <a:cs typeface="Arial" panose="020B0604020202020204" pitchFamily="34" charset="0"/>
                      </a:endParaRPr>
                    </a:p>
                  </a:txBody>
                  <a:tcPr anchor="ctr">
                    <a:lnL>
                      <a:noFill/>
                    </a:lnL>
                    <a:lnR>
                      <a:noFill/>
                    </a:lnR>
                    <a:lnT>
                      <a:noFill/>
                    </a:lnT>
                    <a:lnB>
                      <a:noFill/>
                    </a:lnB>
                    <a:solidFill>
                      <a:srgbClr val="FFFFFF"/>
                    </a:solidFill>
                  </a:tcPr>
                </a:tc>
                <a:tc>
                  <a:txBody>
                    <a:bodyPr/>
                    <a:lstStyle/>
                    <a:p>
                      <a:r>
                        <a:rPr lang="en-US" sz="1300" dirty="0">
                          <a:solidFill>
                            <a:srgbClr val="0070C0"/>
                          </a:solidFill>
                          <a:effectLst/>
                          <a:latin typeface="Arial" panose="020B0604020202020204" pitchFamily="34" charset="0"/>
                          <a:cs typeface="Arial" panose="020B0604020202020204" pitchFamily="34" charset="0"/>
                        </a:rPr>
                        <a:t>Missouri (13)</a:t>
                      </a:r>
                    </a:p>
                  </a:txBody>
                  <a:tcPr anchor="ctr">
                    <a:lnL>
                      <a:noFill/>
                    </a:lnL>
                    <a:lnR>
                      <a:noFill/>
                    </a:lnR>
                    <a:lnT>
                      <a:noFill/>
                    </a:lnT>
                    <a:lnB>
                      <a:noFill/>
                    </a:lnB>
                    <a:solidFill>
                      <a:srgbClr val="FFFFFF"/>
                    </a:solidFill>
                  </a:tcPr>
                </a:tc>
                <a:extLst>
                  <a:ext uri="{0D108BD9-81ED-4DB2-BD59-A6C34878D82A}">
                    <a16:rowId xmlns:a16="http://schemas.microsoft.com/office/drawing/2014/main" val="999471610"/>
                  </a:ext>
                </a:extLst>
              </a:tr>
              <a:tr h="0">
                <a:tc>
                  <a:txBody>
                    <a:bodyPr/>
                    <a:lstStyle/>
                    <a:p>
                      <a:r>
                        <a:rPr lang="en-US" sz="1300" b="1" dirty="0">
                          <a:effectLst/>
                          <a:latin typeface="Arial" panose="020B0604020202020204" pitchFamily="34" charset="0"/>
                          <a:cs typeface="Arial" panose="020B0604020202020204" pitchFamily="34" charset="0"/>
                        </a:rPr>
                        <a:t>8.</a:t>
                      </a:r>
                      <a:endParaRPr lang="en-US" sz="1300" dirty="0">
                        <a:effectLst/>
                        <a:latin typeface="Arial" panose="020B0604020202020204" pitchFamily="34" charset="0"/>
                        <a:cs typeface="Arial" panose="020B0604020202020204" pitchFamily="34" charset="0"/>
                      </a:endParaRPr>
                    </a:p>
                  </a:txBody>
                  <a:tcPr anchor="ctr">
                    <a:lnL>
                      <a:noFill/>
                    </a:lnL>
                    <a:lnR>
                      <a:noFill/>
                    </a:lnR>
                    <a:lnT>
                      <a:noFill/>
                    </a:lnT>
                    <a:lnB>
                      <a:noFill/>
                    </a:lnB>
                    <a:solidFill>
                      <a:srgbClr val="F9F9F9"/>
                    </a:solidFill>
                  </a:tcPr>
                </a:tc>
                <a:tc>
                  <a:txBody>
                    <a:bodyPr/>
                    <a:lstStyle/>
                    <a:p>
                      <a:r>
                        <a:rPr lang="en-US" sz="1300" dirty="0">
                          <a:effectLst/>
                          <a:latin typeface="Arial" panose="020B0604020202020204" pitchFamily="34" charset="0"/>
                          <a:cs typeface="Arial" panose="020B0604020202020204" pitchFamily="34" charset="0"/>
                        </a:rPr>
                        <a:t>Nevada (24)</a:t>
                      </a:r>
                    </a:p>
                  </a:txBody>
                  <a:tcPr anchor="ctr">
                    <a:lnL>
                      <a:noFill/>
                    </a:lnL>
                    <a:lnR>
                      <a:noFill/>
                    </a:lnR>
                    <a:lnT>
                      <a:noFill/>
                    </a:lnT>
                    <a:lnB>
                      <a:noFill/>
                    </a:lnB>
                    <a:solidFill>
                      <a:srgbClr val="F9F9F9"/>
                    </a:solidFill>
                  </a:tcPr>
                </a:tc>
                <a:extLst>
                  <a:ext uri="{0D108BD9-81ED-4DB2-BD59-A6C34878D82A}">
                    <a16:rowId xmlns:a16="http://schemas.microsoft.com/office/drawing/2014/main" val="1107129097"/>
                  </a:ext>
                </a:extLst>
              </a:tr>
              <a:tr h="0">
                <a:tc>
                  <a:txBody>
                    <a:bodyPr/>
                    <a:lstStyle/>
                    <a:p>
                      <a:r>
                        <a:rPr lang="en-US" sz="1300" b="1" dirty="0">
                          <a:solidFill>
                            <a:srgbClr val="0070C0"/>
                          </a:solidFill>
                          <a:effectLst/>
                          <a:latin typeface="Arial" panose="020B0604020202020204" pitchFamily="34" charset="0"/>
                          <a:cs typeface="Arial" panose="020B0604020202020204" pitchFamily="34" charset="0"/>
                        </a:rPr>
                        <a:t>9.</a:t>
                      </a:r>
                      <a:endParaRPr lang="en-US" sz="1300" dirty="0">
                        <a:solidFill>
                          <a:srgbClr val="0070C0"/>
                        </a:solidFill>
                        <a:effectLst/>
                        <a:latin typeface="Arial" panose="020B0604020202020204" pitchFamily="34" charset="0"/>
                        <a:cs typeface="Arial" panose="020B0604020202020204" pitchFamily="34" charset="0"/>
                      </a:endParaRPr>
                    </a:p>
                  </a:txBody>
                  <a:tcPr anchor="ctr">
                    <a:lnL>
                      <a:noFill/>
                    </a:lnL>
                    <a:lnR>
                      <a:noFill/>
                    </a:lnR>
                    <a:lnT>
                      <a:noFill/>
                    </a:lnT>
                    <a:lnB>
                      <a:noFill/>
                    </a:lnB>
                    <a:solidFill>
                      <a:srgbClr val="FFFFFF"/>
                    </a:solidFill>
                  </a:tcPr>
                </a:tc>
                <a:tc>
                  <a:txBody>
                    <a:bodyPr/>
                    <a:lstStyle/>
                    <a:p>
                      <a:r>
                        <a:rPr lang="en-US" sz="1300" dirty="0">
                          <a:solidFill>
                            <a:srgbClr val="0070C0"/>
                          </a:solidFill>
                          <a:effectLst/>
                          <a:latin typeface="Arial" panose="020B0604020202020204" pitchFamily="34" charset="0"/>
                          <a:cs typeface="Arial" panose="020B0604020202020204" pitchFamily="34" charset="0"/>
                        </a:rPr>
                        <a:t>North Carolina (3)</a:t>
                      </a:r>
                    </a:p>
                  </a:txBody>
                  <a:tcPr anchor="ctr">
                    <a:lnL>
                      <a:noFill/>
                    </a:lnL>
                    <a:lnR>
                      <a:noFill/>
                    </a:lnR>
                    <a:lnT>
                      <a:noFill/>
                    </a:lnT>
                    <a:lnB>
                      <a:noFill/>
                    </a:lnB>
                    <a:solidFill>
                      <a:srgbClr val="FFFFFF"/>
                    </a:solidFill>
                  </a:tcPr>
                </a:tc>
                <a:extLst>
                  <a:ext uri="{0D108BD9-81ED-4DB2-BD59-A6C34878D82A}">
                    <a16:rowId xmlns:a16="http://schemas.microsoft.com/office/drawing/2014/main" val="843952069"/>
                  </a:ext>
                </a:extLst>
              </a:tr>
              <a:tr h="0">
                <a:tc>
                  <a:txBody>
                    <a:bodyPr/>
                    <a:lstStyle/>
                    <a:p>
                      <a:r>
                        <a:rPr lang="en-US" sz="1300" b="1" dirty="0">
                          <a:solidFill>
                            <a:schemeClr val="tx1"/>
                          </a:solidFill>
                          <a:effectLst/>
                          <a:latin typeface="Arial" panose="020B0604020202020204" pitchFamily="34" charset="0"/>
                          <a:cs typeface="Arial" panose="020B0604020202020204" pitchFamily="34" charset="0"/>
                        </a:rPr>
                        <a:t>10.</a:t>
                      </a:r>
                      <a:endParaRPr lang="en-US" sz="1300" dirty="0">
                        <a:solidFill>
                          <a:schemeClr val="tx1"/>
                        </a:solidFill>
                        <a:effectLst/>
                        <a:latin typeface="Arial" panose="020B0604020202020204" pitchFamily="34" charset="0"/>
                        <a:cs typeface="Arial" panose="020B0604020202020204" pitchFamily="34" charset="0"/>
                      </a:endParaRPr>
                    </a:p>
                  </a:txBody>
                  <a:tcPr anchor="ctr">
                    <a:lnL>
                      <a:noFill/>
                    </a:lnL>
                    <a:lnR>
                      <a:noFill/>
                    </a:lnR>
                    <a:lnT>
                      <a:noFill/>
                    </a:lnT>
                    <a:lnB>
                      <a:noFill/>
                    </a:lnB>
                    <a:solidFill>
                      <a:srgbClr val="F9F9F9"/>
                    </a:solidFill>
                  </a:tcPr>
                </a:tc>
                <a:tc>
                  <a:txBody>
                    <a:bodyPr/>
                    <a:lstStyle/>
                    <a:p>
                      <a:r>
                        <a:rPr lang="en-US" sz="1300" dirty="0">
                          <a:solidFill>
                            <a:schemeClr val="tx1"/>
                          </a:solidFill>
                          <a:effectLst/>
                          <a:latin typeface="Arial" panose="020B0604020202020204" pitchFamily="34" charset="0"/>
                          <a:cs typeface="Arial" panose="020B0604020202020204" pitchFamily="34" charset="0"/>
                        </a:rPr>
                        <a:t>Georgia (16)</a:t>
                      </a:r>
                    </a:p>
                  </a:txBody>
                  <a:tcPr anchor="ctr">
                    <a:lnL>
                      <a:noFill/>
                    </a:lnL>
                    <a:lnR>
                      <a:noFill/>
                    </a:lnR>
                    <a:lnT>
                      <a:noFill/>
                    </a:lnT>
                    <a:lnB>
                      <a:noFill/>
                    </a:lnB>
                    <a:solidFill>
                      <a:srgbClr val="F9F9F9"/>
                    </a:solidFill>
                  </a:tcPr>
                </a:tc>
                <a:extLst>
                  <a:ext uri="{0D108BD9-81ED-4DB2-BD59-A6C34878D82A}">
                    <a16:rowId xmlns:a16="http://schemas.microsoft.com/office/drawing/2014/main" val="3952323906"/>
                  </a:ext>
                </a:extLst>
              </a:tr>
            </a:tbl>
          </a:graphicData>
        </a:graphic>
      </p:graphicFrame>
      <p:graphicFrame>
        <p:nvGraphicFramePr>
          <p:cNvPr id="16" name="Table 15">
            <a:extLst>
              <a:ext uri="{FF2B5EF4-FFF2-40B4-BE49-F238E27FC236}">
                <a16:creationId xmlns:a16="http://schemas.microsoft.com/office/drawing/2014/main" id="{7597E827-82A4-44DA-A26B-1B1FED7709F6}"/>
              </a:ext>
            </a:extLst>
          </p:cNvPr>
          <p:cNvGraphicFramePr>
            <a:graphicFrameLocks noGrp="1"/>
          </p:cNvGraphicFramePr>
          <p:nvPr>
            <p:extLst>
              <p:ext uri="{D42A27DB-BD31-4B8C-83A1-F6EECF244321}">
                <p14:modId xmlns:p14="http://schemas.microsoft.com/office/powerpoint/2010/main" val="4145586638"/>
              </p:ext>
            </p:extLst>
          </p:nvPr>
        </p:nvGraphicFramePr>
        <p:xfrm>
          <a:off x="2483651" y="1779709"/>
          <a:ext cx="2695377" cy="3093720"/>
        </p:xfrm>
        <a:graphic>
          <a:graphicData uri="http://schemas.openxmlformats.org/drawingml/2006/table">
            <a:tbl>
              <a:tblPr/>
              <a:tblGrid>
                <a:gridCol w="422804">
                  <a:extLst>
                    <a:ext uri="{9D8B030D-6E8A-4147-A177-3AD203B41FA5}">
                      <a16:colId xmlns:a16="http://schemas.microsoft.com/office/drawing/2014/main" val="3598981798"/>
                    </a:ext>
                  </a:extLst>
                </a:gridCol>
                <a:gridCol w="2272573">
                  <a:extLst>
                    <a:ext uri="{9D8B030D-6E8A-4147-A177-3AD203B41FA5}">
                      <a16:colId xmlns:a16="http://schemas.microsoft.com/office/drawing/2014/main" val="4183786633"/>
                    </a:ext>
                  </a:extLst>
                </a:gridCol>
              </a:tblGrid>
              <a:tr h="0">
                <a:tc>
                  <a:txBody>
                    <a:bodyPr/>
                    <a:lstStyle/>
                    <a:p>
                      <a:r>
                        <a:rPr lang="en-US" sz="1300" b="1" dirty="0">
                          <a:effectLst/>
                        </a:rPr>
                        <a:t>11.</a:t>
                      </a:r>
                      <a:endParaRPr lang="en-US" sz="1300" dirty="0">
                        <a:effectLst/>
                      </a:endParaRPr>
                    </a:p>
                  </a:txBody>
                  <a:tcPr anchor="ctr">
                    <a:lnL>
                      <a:noFill/>
                    </a:lnL>
                    <a:lnR>
                      <a:noFill/>
                    </a:lnR>
                    <a:lnT>
                      <a:noFill/>
                    </a:lnT>
                    <a:lnB>
                      <a:noFill/>
                    </a:lnB>
                    <a:solidFill>
                      <a:srgbClr val="FFFFFF"/>
                    </a:solidFill>
                  </a:tcPr>
                </a:tc>
                <a:tc>
                  <a:txBody>
                    <a:bodyPr/>
                    <a:lstStyle/>
                    <a:p>
                      <a:r>
                        <a:rPr lang="en-US" sz="1300" dirty="0">
                          <a:effectLst/>
                        </a:rPr>
                        <a:t>Arkansas (#23 2019)</a:t>
                      </a:r>
                    </a:p>
                  </a:txBody>
                  <a:tcPr anchor="ctr">
                    <a:lnL>
                      <a:noFill/>
                    </a:lnL>
                    <a:lnR>
                      <a:noFill/>
                    </a:lnR>
                    <a:lnT>
                      <a:noFill/>
                    </a:lnT>
                    <a:lnB>
                      <a:noFill/>
                    </a:lnB>
                    <a:solidFill>
                      <a:srgbClr val="FFFFFF"/>
                    </a:solidFill>
                  </a:tcPr>
                </a:tc>
                <a:extLst>
                  <a:ext uri="{0D108BD9-81ED-4DB2-BD59-A6C34878D82A}">
                    <a16:rowId xmlns:a16="http://schemas.microsoft.com/office/drawing/2014/main" val="3043330012"/>
                  </a:ext>
                </a:extLst>
              </a:tr>
              <a:tr h="0">
                <a:tc>
                  <a:txBody>
                    <a:bodyPr/>
                    <a:lstStyle/>
                    <a:p>
                      <a:r>
                        <a:rPr lang="en-US" sz="1300" b="1" dirty="0">
                          <a:effectLst/>
                        </a:rPr>
                        <a:t>12.</a:t>
                      </a:r>
                      <a:endParaRPr lang="en-US" sz="1300" dirty="0">
                        <a:effectLst/>
                      </a:endParaRPr>
                    </a:p>
                  </a:txBody>
                  <a:tcPr anchor="ctr">
                    <a:lnL>
                      <a:noFill/>
                    </a:lnL>
                    <a:lnR>
                      <a:noFill/>
                    </a:lnR>
                    <a:lnT>
                      <a:noFill/>
                    </a:lnT>
                    <a:lnB>
                      <a:noFill/>
                    </a:lnB>
                    <a:solidFill>
                      <a:srgbClr val="F9F9F9"/>
                    </a:solidFill>
                  </a:tcPr>
                </a:tc>
                <a:tc>
                  <a:txBody>
                    <a:bodyPr/>
                    <a:lstStyle/>
                    <a:p>
                      <a:r>
                        <a:rPr lang="en-US" sz="1300" dirty="0">
                          <a:effectLst/>
                        </a:rPr>
                        <a:t>Indiana (9)</a:t>
                      </a:r>
                    </a:p>
                  </a:txBody>
                  <a:tcPr anchor="ctr">
                    <a:lnL>
                      <a:noFill/>
                    </a:lnL>
                    <a:lnR>
                      <a:noFill/>
                    </a:lnR>
                    <a:lnT>
                      <a:noFill/>
                    </a:lnT>
                    <a:lnB>
                      <a:noFill/>
                    </a:lnB>
                    <a:solidFill>
                      <a:srgbClr val="F9F9F9"/>
                    </a:solidFill>
                  </a:tcPr>
                </a:tc>
                <a:extLst>
                  <a:ext uri="{0D108BD9-81ED-4DB2-BD59-A6C34878D82A}">
                    <a16:rowId xmlns:a16="http://schemas.microsoft.com/office/drawing/2014/main" val="2183228963"/>
                  </a:ext>
                </a:extLst>
              </a:tr>
              <a:tr h="0">
                <a:tc>
                  <a:txBody>
                    <a:bodyPr/>
                    <a:lstStyle/>
                    <a:p>
                      <a:r>
                        <a:rPr lang="en-US" sz="1300" b="1" dirty="0">
                          <a:effectLst/>
                        </a:rPr>
                        <a:t>13.</a:t>
                      </a:r>
                      <a:endParaRPr lang="en-US" sz="1300" dirty="0">
                        <a:effectLst/>
                      </a:endParaRPr>
                    </a:p>
                  </a:txBody>
                  <a:tcPr anchor="ctr">
                    <a:lnL>
                      <a:noFill/>
                    </a:lnL>
                    <a:lnR>
                      <a:noFill/>
                    </a:lnR>
                    <a:lnT>
                      <a:noFill/>
                    </a:lnT>
                    <a:lnB>
                      <a:noFill/>
                    </a:lnB>
                    <a:solidFill>
                      <a:srgbClr val="FFFFFF"/>
                    </a:solidFill>
                  </a:tcPr>
                </a:tc>
                <a:tc>
                  <a:txBody>
                    <a:bodyPr/>
                    <a:lstStyle/>
                    <a:p>
                      <a:r>
                        <a:rPr lang="en-US" sz="1300" dirty="0">
                          <a:effectLst/>
                        </a:rPr>
                        <a:t>Wisconsin (41)</a:t>
                      </a:r>
                    </a:p>
                  </a:txBody>
                  <a:tcPr anchor="ctr">
                    <a:lnL>
                      <a:noFill/>
                    </a:lnL>
                    <a:lnR>
                      <a:noFill/>
                    </a:lnR>
                    <a:lnT>
                      <a:noFill/>
                    </a:lnT>
                    <a:lnB>
                      <a:noFill/>
                    </a:lnB>
                    <a:solidFill>
                      <a:srgbClr val="FFFFFF"/>
                    </a:solidFill>
                  </a:tcPr>
                </a:tc>
                <a:extLst>
                  <a:ext uri="{0D108BD9-81ED-4DB2-BD59-A6C34878D82A}">
                    <a16:rowId xmlns:a16="http://schemas.microsoft.com/office/drawing/2014/main" val="3898849585"/>
                  </a:ext>
                </a:extLst>
              </a:tr>
              <a:tr h="0">
                <a:tc>
                  <a:txBody>
                    <a:bodyPr/>
                    <a:lstStyle/>
                    <a:p>
                      <a:r>
                        <a:rPr lang="en-US" sz="1300" b="1" dirty="0">
                          <a:effectLst/>
                        </a:rPr>
                        <a:t>14.</a:t>
                      </a:r>
                      <a:endParaRPr lang="en-US" sz="1300" dirty="0">
                        <a:effectLst/>
                      </a:endParaRPr>
                    </a:p>
                  </a:txBody>
                  <a:tcPr anchor="ctr">
                    <a:lnL>
                      <a:noFill/>
                    </a:lnL>
                    <a:lnR>
                      <a:noFill/>
                    </a:lnR>
                    <a:lnT>
                      <a:noFill/>
                    </a:lnT>
                    <a:lnB>
                      <a:noFill/>
                    </a:lnB>
                    <a:solidFill>
                      <a:srgbClr val="F9F9F9"/>
                    </a:solidFill>
                  </a:tcPr>
                </a:tc>
                <a:tc>
                  <a:txBody>
                    <a:bodyPr/>
                    <a:lstStyle/>
                    <a:p>
                      <a:r>
                        <a:rPr lang="en-US" sz="1300" dirty="0">
                          <a:effectLst/>
                        </a:rPr>
                        <a:t>Oklahoma (14)</a:t>
                      </a:r>
                    </a:p>
                  </a:txBody>
                  <a:tcPr anchor="ctr">
                    <a:lnL>
                      <a:noFill/>
                    </a:lnL>
                    <a:lnR>
                      <a:noFill/>
                    </a:lnR>
                    <a:lnT>
                      <a:noFill/>
                    </a:lnT>
                    <a:lnB>
                      <a:noFill/>
                    </a:lnB>
                    <a:solidFill>
                      <a:srgbClr val="F9F9F9"/>
                    </a:solidFill>
                  </a:tcPr>
                </a:tc>
                <a:extLst>
                  <a:ext uri="{0D108BD9-81ED-4DB2-BD59-A6C34878D82A}">
                    <a16:rowId xmlns:a16="http://schemas.microsoft.com/office/drawing/2014/main" val="2215968138"/>
                  </a:ext>
                </a:extLst>
              </a:tr>
              <a:tr h="0">
                <a:tc>
                  <a:txBody>
                    <a:bodyPr/>
                    <a:lstStyle/>
                    <a:p>
                      <a:r>
                        <a:rPr lang="en-US" sz="1300" b="1" dirty="0">
                          <a:solidFill>
                            <a:srgbClr val="0070C0"/>
                          </a:solidFill>
                          <a:effectLst/>
                        </a:rPr>
                        <a:t>15.</a:t>
                      </a:r>
                      <a:endParaRPr lang="en-US" sz="1300" dirty="0">
                        <a:effectLst/>
                      </a:endParaRPr>
                    </a:p>
                  </a:txBody>
                  <a:tcPr anchor="ctr">
                    <a:lnL>
                      <a:noFill/>
                    </a:lnL>
                    <a:lnR>
                      <a:noFill/>
                    </a:lnR>
                    <a:lnT>
                      <a:noFill/>
                    </a:lnT>
                    <a:lnB>
                      <a:noFill/>
                    </a:lnB>
                    <a:solidFill>
                      <a:srgbClr val="FFFFFF"/>
                    </a:solidFill>
                  </a:tcPr>
                </a:tc>
                <a:tc>
                  <a:txBody>
                    <a:bodyPr/>
                    <a:lstStyle/>
                    <a:p>
                      <a:r>
                        <a:rPr lang="en-US" sz="1300" b="1" dirty="0">
                          <a:solidFill>
                            <a:srgbClr val="0070C0"/>
                          </a:solidFill>
                          <a:effectLst/>
                        </a:rPr>
                        <a:t>South Carolina (4)                 </a:t>
                      </a:r>
                      <a:r>
                        <a:rPr lang="en-US" sz="1300" b="1" dirty="0">
                          <a:effectLst/>
                          <a:highlight>
                            <a:srgbClr val="FFFF00"/>
                          </a:highlight>
                        </a:rPr>
                        <a:t>(#2 by United Van Lines)</a:t>
                      </a:r>
                    </a:p>
                  </a:txBody>
                  <a:tcPr anchor="ctr">
                    <a:lnL>
                      <a:noFill/>
                    </a:lnL>
                    <a:lnR>
                      <a:noFill/>
                    </a:lnR>
                    <a:lnT>
                      <a:noFill/>
                    </a:lnT>
                    <a:lnB>
                      <a:noFill/>
                    </a:lnB>
                    <a:solidFill>
                      <a:srgbClr val="FFFFFF"/>
                    </a:solidFill>
                  </a:tcPr>
                </a:tc>
                <a:extLst>
                  <a:ext uri="{0D108BD9-81ED-4DB2-BD59-A6C34878D82A}">
                    <a16:rowId xmlns:a16="http://schemas.microsoft.com/office/drawing/2014/main" val="623062350"/>
                  </a:ext>
                </a:extLst>
              </a:tr>
              <a:tr h="0">
                <a:tc>
                  <a:txBody>
                    <a:bodyPr/>
                    <a:lstStyle/>
                    <a:p>
                      <a:r>
                        <a:rPr lang="en-US" sz="1300" b="1" dirty="0">
                          <a:effectLst/>
                        </a:rPr>
                        <a:t>16.</a:t>
                      </a:r>
                      <a:endParaRPr lang="en-US" sz="1300" dirty="0">
                        <a:effectLst/>
                      </a:endParaRPr>
                    </a:p>
                  </a:txBody>
                  <a:tcPr anchor="ctr">
                    <a:lnL>
                      <a:noFill/>
                    </a:lnL>
                    <a:lnR>
                      <a:noFill/>
                    </a:lnR>
                    <a:lnT>
                      <a:noFill/>
                    </a:lnT>
                    <a:lnB>
                      <a:noFill/>
                    </a:lnB>
                    <a:solidFill>
                      <a:srgbClr val="F9F9F9"/>
                    </a:solidFill>
                  </a:tcPr>
                </a:tc>
                <a:tc>
                  <a:txBody>
                    <a:bodyPr/>
                    <a:lstStyle/>
                    <a:p>
                      <a:r>
                        <a:rPr lang="en-US" sz="1300" dirty="0">
                          <a:effectLst/>
                        </a:rPr>
                        <a:t>West Virginia (22)</a:t>
                      </a:r>
                    </a:p>
                  </a:txBody>
                  <a:tcPr anchor="ctr">
                    <a:lnL>
                      <a:noFill/>
                    </a:lnL>
                    <a:lnR>
                      <a:noFill/>
                    </a:lnR>
                    <a:lnT>
                      <a:noFill/>
                    </a:lnT>
                    <a:lnB>
                      <a:noFill/>
                    </a:lnB>
                    <a:solidFill>
                      <a:srgbClr val="F9F9F9"/>
                    </a:solidFill>
                  </a:tcPr>
                </a:tc>
                <a:extLst>
                  <a:ext uri="{0D108BD9-81ED-4DB2-BD59-A6C34878D82A}">
                    <a16:rowId xmlns:a16="http://schemas.microsoft.com/office/drawing/2014/main" val="2279971348"/>
                  </a:ext>
                </a:extLst>
              </a:tr>
              <a:tr h="0">
                <a:tc>
                  <a:txBody>
                    <a:bodyPr/>
                    <a:lstStyle/>
                    <a:p>
                      <a:r>
                        <a:rPr lang="en-US" sz="1300" b="1" dirty="0">
                          <a:effectLst/>
                        </a:rPr>
                        <a:t>17.</a:t>
                      </a:r>
                      <a:endParaRPr lang="en-US" sz="1300" dirty="0">
                        <a:effectLst/>
                        <a:highlight>
                          <a:srgbClr val="FFFF00"/>
                        </a:highlight>
                      </a:endParaRPr>
                    </a:p>
                  </a:txBody>
                  <a:tcPr anchor="ctr">
                    <a:lnL>
                      <a:noFill/>
                    </a:lnL>
                    <a:lnR>
                      <a:noFill/>
                    </a:lnR>
                    <a:lnT>
                      <a:noFill/>
                    </a:lnT>
                    <a:lnB>
                      <a:noFill/>
                    </a:lnB>
                    <a:solidFill>
                      <a:srgbClr val="FFFFFF"/>
                    </a:solidFill>
                  </a:tcPr>
                </a:tc>
                <a:tc>
                  <a:txBody>
                    <a:bodyPr/>
                    <a:lstStyle/>
                    <a:p>
                      <a:r>
                        <a:rPr lang="en-US" sz="1300" dirty="0">
                          <a:effectLst/>
                        </a:rPr>
                        <a:t>Utah (8) </a:t>
                      </a:r>
                      <a:r>
                        <a:rPr lang="en-US" sz="1300" b="1" dirty="0">
                          <a:effectLst/>
                        </a:rPr>
                        <a:t>Understated!</a:t>
                      </a:r>
                    </a:p>
                  </a:txBody>
                  <a:tcPr anchor="ctr">
                    <a:lnL>
                      <a:noFill/>
                    </a:lnL>
                    <a:lnR>
                      <a:noFill/>
                    </a:lnR>
                    <a:lnT>
                      <a:noFill/>
                    </a:lnT>
                    <a:lnB>
                      <a:noFill/>
                    </a:lnB>
                    <a:solidFill>
                      <a:srgbClr val="FFFFFF"/>
                    </a:solidFill>
                  </a:tcPr>
                </a:tc>
                <a:extLst>
                  <a:ext uri="{0D108BD9-81ED-4DB2-BD59-A6C34878D82A}">
                    <a16:rowId xmlns:a16="http://schemas.microsoft.com/office/drawing/2014/main" val="3470023719"/>
                  </a:ext>
                </a:extLst>
              </a:tr>
              <a:tr h="0">
                <a:tc>
                  <a:txBody>
                    <a:bodyPr/>
                    <a:lstStyle/>
                    <a:p>
                      <a:r>
                        <a:rPr lang="en-US" sz="1300" b="1" dirty="0">
                          <a:effectLst/>
                        </a:rPr>
                        <a:t>18.</a:t>
                      </a:r>
                      <a:endParaRPr lang="en-US" sz="1300" dirty="0">
                        <a:effectLst/>
                      </a:endParaRPr>
                    </a:p>
                  </a:txBody>
                  <a:tcPr anchor="ctr">
                    <a:lnL>
                      <a:noFill/>
                    </a:lnL>
                    <a:lnR>
                      <a:noFill/>
                    </a:lnR>
                    <a:lnT>
                      <a:noFill/>
                    </a:lnT>
                    <a:lnB>
                      <a:noFill/>
                    </a:lnB>
                    <a:solidFill>
                      <a:srgbClr val="F9F9F9"/>
                    </a:solidFill>
                  </a:tcPr>
                </a:tc>
                <a:tc>
                  <a:txBody>
                    <a:bodyPr/>
                    <a:lstStyle/>
                    <a:p>
                      <a:r>
                        <a:rPr lang="en-US" sz="1300" dirty="0">
                          <a:effectLst/>
                        </a:rPr>
                        <a:t>Kentucky (37)</a:t>
                      </a:r>
                    </a:p>
                  </a:txBody>
                  <a:tcPr anchor="ctr">
                    <a:lnL>
                      <a:noFill/>
                    </a:lnL>
                    <a:lnR>
                      <a:noFill/>
                    </a:lnR>
                    <a:lnT>
                      <a:noFill/>
                    </a:lnT>
                    <a:lnB>
                      <a:noFill/>
                    </a:lnB>
                    <a:solidFill>
                      <a:srgbClr val="F9F9F9"/>
                    </a:solidFill>
                  </a:tcPr>
                </a:tc>
                <a:extLst>
                  <a:ext uri="{0D108BD9-81ED-4DB2-BD59-A6C34878D82A}">
                    <a16:rowId xmlns:a16="http://schemas.microsoft.com/office/drawing/2014/main" val="2068484130"/>
                  </a:ext>
                </a:extLst>
              </a:tr>
              <a:tr h="0">
                <a:tc>
                  <a:txBody>
                    <a:bodyPr/>
                    <a:lstStyle/>
                    <a:p>
                      <a:r>
                        <a:rPr lang="en-US" sz="1300" b="1" dirty="0">
                          <a:effectLst/>
                        </a:rPr>
                        <a:t>19.</a:t>
                      </a:r>
                      <a:endParaRPr lang="en-US" sz="1300" dirty="0">
                        <a:effectLst/>
                      </a:endParaRPr>
                    </a:p>
                  </a:txBody>
                  <a:tcPr anchor="ctr">
                    <a:lnL>
                      <a:noFill/>
                    </a:lnL>
                    <a:lnR>
                      <a:noFill/>
                    </a:lnR>
                    <a:lnT>
                      <a:noFill/>
                    </a:lnT>
                    <a:lnB>
                      <a:noFill/>
                    </a:lnB>
                    <a:solidFill>
                      <a:srgbClr val="FFFFFF"/>
                    </a:solidFill>
                  </a:tcPr>
                </a:tc>
                <a:tc>
                  <a:txBody>
                    <a:bodyPr/>
                    <a:lstStyle/>
                    <a:p>
                      <a:r>
                        <a:rPr lang="en-US" sz="1300" dirty="0">
                          <a:effectLst/>
                        </a:rPr>
                        <a:t>Montana (26)</a:t>
                      </a:r>
                    </a:p>
                  </a:txBody>
                  <a:tcPr anchor="ctr">
                    <a:lnL>
                      <a:noFill/>
                    </a:lnL>
                    <a:lnR>
                      <a:noFill/>
                    </a:lnR>
                    <a:lnT>
                      <a:noFill/>
                    </a:lnT>
                    <a:lnB>
                      <a:noFill/>
                    </a:lnB>
                    <a:solidFill>
                      <a:srgbClr val="FFFFFF"/>
                    </a:solidFill>
                  </a:tcPr>
                </a:tc>
                <a:extLst>
                  <a:ext uri="{0D108BD9-81ED-4DB2-BD59-A6C34878D82A}">
                    <a16:rowId xmlns:a16="http://schemas.microsoft.com/office/drawing/2014/main" val="2013506646"/>
                  </a:ext>
                </a:extLst>
              </a:tr>
              <a:tr h="0">
                <a:tc>
                  <a:txBody>
                    <a:bodyPr/>
                    <a:lstStyle/>
                    <a:p>
                      <a:r>
                        <a:rPr lang="en-US" sz="1300" b="1" dirty="0">
                          <a:effectLst/>
                        </a:rPr>
                        <a:t>20.</a:t>
                      </a:r>
                      <a:endParaRPr lang="en-US" sz="1300" dirty="0">
                        <a:effectLst/>
                      </a:endParaRPr>
                    </a:p>
                  </a:txBody>
                  <a:tcPr anchor="ctr">
                    <a:lnL>
                      <a:noFill/>
                    </a:lnL>
                    <a:lnR>
                      <a:noFill/>
                    </a:lnR>
                    <a:lnT>
                      <a:noFill/>
                    </a:lnT>
                    <a:lnB>
                      <a:noFill/>
                    </a:lnB>
                    <a:solidFill>
                      <a:srgbClr val="F9F9F9"/>
                    </a:solidFill>
                  </a:tcPr>
                </a:tc>
                <a:tc>
                  <a:txBody>
                    <a:bodyPr/>
                    <a:lstStyle/>
                    <a:p>
                      <a:r>
                        <a:rPr lang="en-US" sz="1300" dirty="0">
                          <a:effectLst/>
                        </a:rPr>
                        <a:t>Minnesota (15)</a:t>
                      </a:r>
                    </a:p>
                  </a:txBody>
                  <a:tcPr anchor="ctr">
                    <a:lnL>
                      <a:noFill/>
                    </a:lnL>
                    <a:lnR>
                      <a:noFill/>
                    </a:lnR>
                    <a:lnT>
                      <a:noFill/>
                    </a:lnT>
                    <a:lnB>
                      <a:noFill/>
                    </a:lnB>
                    <a:solidFill>
                      <a:srgbClr val="F9F9F9"/>
                    </a:solidFill>
                  </a:tcPr>
                </a:tc>
                <a:extLst>
                  <a:ext uri="{0D108BD9-81ED-4DB2-BD59-A6C34878D82A}">
                    <a16:rowId xmlns:a16="http://schemas.microsoft.com/office/drawing/2014/main" val="3437627111"/>
                  </a:ext>
                </a:extLst>
              </a:tr>
            </a:tbl>
          </a:graphicData>
        </a:graphic>
      </p:graphicFrame>
      <p:sp>
        <p:nvSpPr>
          <p:cNvPr id="40" name="TextBox 39">
            <a:extLst>
              <a:ext uri="{FF2B5EF4-FFF2-40B4-BE49-F238E27FC236}">
                <a16:creationId xmlns:a16="http://schemas.microsoft.com/office/drawing/2014/main" id="{9ADB89B7-1BA1-4657-85AF-5A7B0E3AFCE4}"/>
              </a:ext>
            </a:extLst>
          </p:cNvPr>
          <p:cNvSpPr txBox="1"/>
          <p:nvPr/>
        </p:nvSpPr>
        <p:spPr>
          <a:xfrm>
            <a:off x="4980967" y="1627522"/>
            <a:ext cx="3754325" cy="36009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U-Haul customers made Texas and Florida their top two destinations from 2016-19. Texas had the largest net gain of one-way U-Haul trucks for three consecutive years before Florida flipped the order and became No. 1 last year</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Texas is second for growth, and Florida third, for 2020.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Ohio, Arizona, Colorado, Missouri, Nevada, North Carolina and Georgia round out the top 10 states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2020 growth as self-movers continue to migrate to the Southeast, as well as markets in the Southwest, Midwest and Rocky Mountain regions.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rPr>
              <a:t>California ranks last by a wide margin, supplanting Illinois as the state with the greatest net loss of U-Haul trucks. California has ranked 48th or lower since 2016. Illinois has been 49th or 50th since 2015</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when U-Haul began ranking states based on annual net gain.</a:t>
            </a:r>
          </a:p>
        </p:txBody>
      </p:sp>
      <p:graphicFrame>
        <p:nvGraphicFramePr>
          <p:cNvPr id="18" name="Table 17">
            <a:extLst>
              <a:ext uri="{FF2B5EF4-FFF2-40B4-BE49-F238E27FC236}">
                <a16:creationId xmlns:a16="http://schemas.microsoft.com/office/drawing/2014/main" id="{252EA210-DFE0-4F09-849A-99FF9CB65893}"/>
              </a:ext>
            </a:extLst>
          </p:cNvPr>
          <p:cNvGraphicFramePr>
            <a:graphicFrameLocks noGrp="1"/>
          </p:cNvGraphicFramePr>
          <p:nvPr/>
        </p:nvGraphicFramePr>
        <p:xfrm>
          <a:off x="9102753" y="1796029"/>
          <a:ext cx="2699385" cy="3185160"/>
        </p:xfrm>
        <a:graphic>
          <a:graphicData uri="http://schemas.openxmlformats.org/drawingml/2006/table">
            <a:tbl>
              <a:tblPr/>
              <a:tblGrid>
                <a:gridCol w="423434">
                  <a:extLst>
                    <a:ext uri="{9D8B030D-6E8A-4147-A177-3AD203B41FA5}">
                      <a16:colId xmlns:a16="http://schemas.microsoft.com/office/drawing/2014/main" val="4055462038"/>
                    </a:ext>
                  </a:extLst>
                </a:gridCol>
                <a:gridCol w="2275951">
                  <a:extLst>
                    <a:ext uri="{9D8B030D-6E8A-4147-A177-3AD203B41FA5}">
                      <a16:colId xmlns:a16="http://schemas.microsoft.com/office/drawing/2014/main" val="449904197"/>
                    </a:ext>
                  </a:extLst>
                </a:gridCol>
              </a:tblGrid>
              <a:tr h="0">
                <a:tc>
                  <a:txBody>
                    <a:bodyPr/>
                    <a:lstStyle/>
                    <a:p>
                      <a:r>
                        <a:rPr lang="en-US" sz="1300" b="1" dirty="0">
                          <a:solidFill>
                            <a:srgbClr val="0070C0"/>
                          </a:solidFill>
                          <a:effectLst/>
                        </a:rPr>
                        <a:t>40.</a:t>
                      </a:r>
                      <a:endParaRPr lang="en-US" sz="1300" dirty="0">
                        <a:solidFill>
                          <a:srgbClr val="0070C0"/>
                        </a:solidFill>
                        <a:effectLst/>
                      </a:endParaRPr>
                    </a:p>
                  </a:txBody>
                  <a:tcPr anchor="ctr">
                    <a:lnL>
                      <a:noFill/>
                    </a:lnL>
                    <a:lnR>
                      <a:noFill/>
                    </a:lnR>
                    <a:lnT>
                      <a:noFill/>
                    </a:lnT>
                    <a:lnB>
                      <a:noFill/>
                    </a:lnB>
                    <a:solidFill>
                      <a:srgbClr val="F9F9F9"/>
                    </a:solidFill>
                  </a:tcPr>
                </a:tc>
                <a:tc>
                  <a:txBody>
                    <a:bodyPr/>
                    <a:lstStyle/>
                    <a:p>
                      <a:r>
                        <a:rPr lang="en-US" sz="1300" dirty="0">
                          <a:solidFill>
                            <a:srgbClr val="0070C0"/>
                          </a:solidFill>
                          <a:effectLst/>
                        </a:rPr>
                        <a:t>Michigan (48) Moving Up</a:t>
                      </a:r>
                    </a:p>
                  </a:txBody>
                  <a:tcPr anchor="ctr">
                    <a:lnL>
                      <a:noFill/>
                    </a:lnL>
                    <a:lnR>
                      <a:noFill/>
                    </a:lnR>
                    <a:lnT>
                      <a:noFill/>
                    </a:lnT>
                    <a:lnB>
                      <a:noFill/>
                    </a:lnB>
                    <a:solidFill>
                      <a:srgbClr val="F9F9F9"/>
                    </a:solidFill>
                  </a:tcPr>
                </a:tc>
                <a:extLst>
                  <a:ext uri="{0D108BD9-81ED-4DB2-BD59-A6C34878D82A}">
                    <a16:rowId xmlns:a16="http://schemas.microsoft.com/office/drawing/2014/main" val="3913472980"/>
                  </a:ext>
                </a:extLst>
              </a:tr>
              <a:tr h="0">
                <a:tc>
                  <a:txBody>
                    <a:bodyPr/>
                    <a:lstStyle/>
                    <a:p>
                      <a:r>
                        <a:rPr lang="en-US" sz="1300" b="1" dirty="0">
                          <a:effectLst/>
                        </a:rPr>
                        <a:t>41.</a:t>
                      </a:r>
                      <a:endParaRPr lang="en-US" sz="1300" dirty="0">
                        <a:effectLst/>
                      </a:endParaRPr>
                    </a:p>
                  </a:txBody>
                  <a:tcPr anchor="ctr">
                    <a:lnL>
                      <a:noFill/>
                    </a:lnL>
                    <a:lnR>
                      <a:noFill/>
                    </a:lnR>
                    <a:lnT>
                      <a:noFill/>
                    </a:lnT>
                    <a:lnB>
                      <a:noFill/>
                    </a:lnB>
                    <a:solidFill>
                      <a:srgbClr val="FFFFFF"/>
                    </a:solidFill>
                  </a:tcPr>
                </a:tc>
                <a:tc>
                  <a:txBody>
                    <a:bodyPr/>
                    <a:lstStyle/>
                    <a:p>
                      <a:r>
                        <a:rPr lang="en-US" sz="1300" dirty="0">
                          <a:effectLst/>
                        </a:rPr>
                        <a:t>Pennsylvania (46)</a:t>
                      </a:r>
                    </a:p>
                  </a:txBody>
                  <a:tcPr anchor="ctr">
                    <a:lnL>
                      <a:noFill/>
                    </a:lnL>
                    <a:lnR>
                      <a:noFill/>
                    </a:lnR>
                    <a:lnT>
                      <a:noFill/>
                    </a:lnT>
                    <a:lnB>
                      <a:noFill/>
                    </a:lnB>
                    <a:solidFill>
                      <a:srgbClr val="FFFFFF"/>
                    </a:solidFill>
                  </a:tcPr>
                </a:tc>
                <a:extLst>
                  <a:ext uri="{0D108BD9-81ED-4DB2-BD59-A6C34878D82A}">
                    <a16:rowId xmlns:a16="http://schemas.microsoft.com/office/drawing/2014/main" val="2073690275"/>
                  </a:ext>
                </a:extLst>
              </a:tr>
              <a:tr h="0">
                <a:tc>
                  <a:txBody>
                    <a:bodyPr/>
                    <a:lstStyle/>
                    <a:p>
                      <a:r>
                        <a:rPr lang="en-US" sz="1300" b="1" dirty="0">
                          <a:effectLst/>
                        </a:rPr>
                        <a:t>42.</a:t>
                      </a:r>
                      <a:endParaRPr lang="en-US" sz="1300" dirty="0">
                        <a:effectLst/>
                      </a:endParaRPr>
                    </a:p>
                  </a:txBody>
                  <a:tcPr anchor="ctr">
                    <a:lnL>
                      <a:noFill/>
                    </a:lnL>
                    <a:lnR>
                      <a:noFill/>
                    </a:lnR>
                    <a:lnT>
                      <a:noFill/>
                    </a:lnT>
                    <a:lnB>
                      <a:noFill/>
                    </a:lnB>
                    <a:solidFill>
                      <a:srgbClr val="F9F9F9"/>
                    </a:solidFill>
                  </a:tcPr>
                </a:tc>
                <a:tc>
                  <a:txBody>
                    <a:bodyPr/>
                    <a:lstStyle/>
                    <a:p>
                      <a:r>
                        <a:rPr lang="en-US" sz="1300" dirty="0">
                          <a:effectLst/>
                        </a:rPr>
                        <a:t>New York (43)</a:t>
                      </a:r>
                    </a:p>
                  </a:txBody>
                  <a:tcPr anchor="ctr">
                    <a:lnL>
                      <a:noFill/>
                    </a:lnL>
                    <a:lnR>
                      <a:noFill/>
                    </a:lnR>
                    <a:lnT>
                      <a:noFill/>
                    </a:lnT>
                    <a:lnB>
                      <a:noFill/>
                    </a:lnB>
                    <a:solidFill>
                      <a:srgbClr val="F9F9F9"/>
                    </a:solidFill>
                  </a:tcPr>
                </a:tc>
                <a:extLst>
                  <a:ext uri="{0D108BD9-81ED-4DB2-BD59-A6C34878D82A}">
                    <a16:rowId xmlns:a16="http://schemas.microsoft.com/office/drawing/2014/main" val="471657485"/>
                  </a:ext>
                </a:extLst>
              </a:tr>
              <a:tr h="0">
                <a:tc>
                  <a:txBody>
                    <a:bodyPr/>
                    <a:lstStyle/>
                    <a:p>
                      <a:r>
                        <a:rPr lang="en-US" sz="1300" b="1" dirty="0">
                          <a:effectLst/>
                        </a:rPr>
                        <a:t>43.</a:t>
                      </a:r>
                      <a:endParaRPr lang="en-US" sz="1300" dirty="0">
                        <a:effectLst/>
                      </a:endParaRPr>
                    </a:p>
                  </a:txBody>
                  <a:tcPr anchor="ctr">
                    <a:lnL>
                      <a:noFill/>
                    </a:lnL>
                    <a:lnR>
                      <a:noFill/>
                    </a:lnR>
                    <a:lnT>
                      <a:noFill/>
                    </a:lnT>
                    <a:lnB>
                      <a:noFill/>
                    </a:lnB>
                    <a:solidFill>
                      <a:srgbClr val="FFFFFF"/>
                    </a:solidFill>
                  </a:tcPr>
                </a:tc>
                <a:tc>
                  <a:txBody>
                    <a:bodyPr/>
                    <a:lstStyle/>
                    <a:p>
                      <a:r>
                        <a:rPr lang="en-US" sz="1300" dirty="0">
                          <a:effectLst/>
                        </a:rPr>
                        <a:t>Connecticut (34)</a:t>
                      </a:r>
                    </a:p>
                  </a:txBody>
                  <a:tcPr anchor="ctr">
                    <a:lnL>
                      <a:noFill/>
                    </a:lnL>
                    <a:lnR>
                      <a:noFill/>
                    </a:lnR>
                    <a:lnT>
                      <a:noFill/>
                    </a:lnT>
                    <a:lnB>
                      <a:noFill/>
                    </a:lnB>
                    <a:solidFill>
                      <a:srgbClr val="FFFFFF"/>
                    </a:solidFill>
                  </a:tcPr>
                </a:tc>
                <a:extLst>
                  <a:ext uri="{0D108BD9-81ED-4DB2-BD59-A6C34878D82A}">
                    <a16:rowId xmlns:a16="http://schemas.microsoft.com/office/drawing/2014/main" val="894805796"/>
                  </a:ext>
                </a:extLst>
              </a:tr>
              <a:tr h="0">
                <a:tc>
                  <a:txBody>
                    <a:bodyPr/>
                    <a:lstStyle/>
                    <a:p>
                      <a:r>
                        <a:rPr lang="en-US" sz="1300" b="1" dirty="0">
                          <a:effectLst/>
                          <a:highlight>
                            <a:srgbClr val="FFFF00"/>
                          </a:highlight>
                        </a:rPr>
                        <a:t>44.</a:t>
                      </a:r>
                      <a:endParaRPr lang="en-US" sz="1300" dirty="0">
                        <a:effectLst/>
                        <a:highlight>
                          <a:srgbClr val="FFFF00"/>
                        </a:highlight>
                      </a:endParaRPr>
                    </a:p>
                  </a:txBody>
                  <a:tcPr anchor="ctr">
                    <a:lnL>
                      <a:noFill/>
                    </a:lnL>
                    <a:lnR>
                      <a:noFill/>
                    </a:lnR>
                    <a:lnT>
                      <a:noFill/>
                    </a:lnT>
                    <a:lnB>
                      <a:noFill/>
                    </a:lnB>
                    <a:solidFill>
                      <a:srgbClr val="F9F9F9"/>
                    </a:solidFill>
                  </a:tcPr>
                </a:tc>
                <a:tc>
                  <a:txBody>
                    <a:bodyPr/>
                    <a:lstStyle/>
                    <a:p>
                      <a:r>
                        <a:rPr lang="en-US" sz="1300" dirty="0">
                          <a:effectLst/>
                          <a:highlight>
                            <a:srgbClr val="FFFF00"/>
                          </a:highlight>
                        </a:rPr>
                        <a:t>Louisiana (40) </a:t>
                      </a:r>
                      <a:r>
                        <a:rPr lang="en-US" sz="1300" b="1" dirty="0">
                          <a:solidFill>
                            <a:srgbClr val="C00000"/>
                          </a:solidFill>
                          <a:effectLst/>
                          <a:highlight>
                            <a:srgbClr val="FFFF00"/>
                          </a:highlight>
                        </a:rPr>
                        <a:t>Hurricanes?</a:t>
                      </a:r>
                    </a:p>
                  </a:txBody>
                  <a:tcPr anchor="ctr">
                    <a:lnL>
                      <a:noFill/>
                    </a:lnL>
                    <a:lnR>
                      <a:noFill/>
                    </a:lnR>
                    <a:lnT>
                      <a:noFill/>
                    </a:lnT>
                    <a:lnB>
                      <a:noFill/>
                    </a:lnB>
                    <a:solidFill>
                      <a:srgbClr val="F9F9F9"/>
                    </a:solidFill>
                  </a:tcPr>
                </a:tc>
                <a:extLst>
                  <a:ext uri="{0D108BD9-81ED-4DB2-BD59-A6C34878D82A}">
                    <a16:rowId xmlns:a16="http://schemas.microsoft.com/office/drawing/2014/main" val="1314703461"/>
                  </a:ext>
                </a:extLst>
              </a:tr>
              <a:tr h="0">
                <a:tc>
                  <a:txBody>
                    <a:bodyPr/>
                    <a:lstStyle/>
                    <a:p>
                      <a:r>
                        <a:rPr lang="en-US" sz="1300" b="1" dirty="0">
                          <a:effectLst/>
                        </a:rPr>
                        <a:t>45.</a:t>
                      </a:r>
                      <a:endParaRPr lang="en-US" sz="1300" dirty="0">
                        <a:effectLst/>
                      </a:endParaRPr>
                    </a:p>
                  </a:txBody>
                  <a:tcPr anchor="ctr">
                    <a:lnL>
                      <a:noFill/>
                    </a:lnL>
                    <a:lnR>
                      <a:noFill/>
                    </a:lnR>
                    <a:lnT>
                      <a:noFill/>
                    </a:lnT>
                    <a:lnB>
                      <a:noFill/>
                    </a:lnB>
                    <a:solidFill>
                      <a:srgbClr val="FFFFFF"/>
                    </a:solidFill>
                  </a:tcPr>
                </a:tc>
                <a:tc>
                  <a:txBody>
                    <a:bodyPr/>
                    <a:lstStyle/>
                    <a:p>
                      <a:r>
                        <a:rPr lang="en-US" sz="1300" dirty="0">
                          <a:effectLst/>
                        </a:rPr>
                        <a:t>Oregon (29)</a:t>
                      </a:r>
                    </a:p>
                  </a:txBody>
                  <a:tcPr anchor="ctr">
                    <a:lnL>
                      <a:noFill/>
                    </a:lnL>
                    <a:lnR>
                      <a:noFill/>
                    </a:lnR>
                    <a:lnT>
                      <a:noFill/>
                    </a:lnT>
                    <a:lnB>
                      <a:noFill/>
                    </a:lnB>
                    <a:solidFill>
                      <a:srgbClr val="FFFFFF"/>
                    </a:solidFill>
                  </a:tcPr>
                </a:tc>
                <a:extLst>
                  <a:ext uri="{0D108BD9-81ED-4DB2-BD59-A6C34878D82A}">
                    <a16:rowId xmlns:a16="http://schemas.microsoft.com/office/drawing/2014/main" val="1197232734"/>
                  </a:ext>
                </a:extLst>
              </a:tr>
              <a:tr h="0">
                <a:tc>
                  <a:txBody>
                    <a:bodyPr/>
                    <a:lstStyle/>
                    <a:p>
                      <a:r>
                        <a:rPr lang="en-US" sz="1300" b="1" dirty="0">
                          <a:solidFill>
                            <a:srgbClr val="C00000"/>
                          </a:solidFill>
                          <a:effectLst/>
                        </a:rPr>
                        <a:t>46.</a:t>
                      </a:r>
                      <a:endParaRPr lang="en-US" sz="1300" dirty="0">
                        <a:solidFill>
                          <a:srgbClr val="C00000"/>
                        </a:solidFill>
                        <a:effectLst/>
                      </a:endParaRPr>
                    </a:p>
                  </a:txBody>
                  <a:tcPr anchor="ctr">
                    <a:lnL>
                      <a:noFill/>
                    </a:lnL>
                    <a:lnR>
                      <a:noFill/>
                    </a:lnR>
                    <a:lnT>
                      <a:noFill/>
                    </a:lnT>
                    <a:lnB>
                      <a:noFill/>
                    </a:lnB>
                    <a:solidFill>
                      <a:srgbClr val="F9F9F9"/>
                    </a:solidFill>
                  </a:tcPr>
                </a:tc>
                <a:tc>
                  <a:txBody>
                    <a:bodyPr/>
                    <a:lstStyle/>
                    <a:p>
                      <a:r>
                        <a:rPr lang="en-US" sz="1300" dirty="0">
                          <a:solidFill>
                            <a:srgbClr val="C00000"/>
                          </a:solidFill>
                          <a:effectLst/>
                        </a:rPr>
                        <a:t>Maryland (45) </a:t>
                      </a:r>
                      <a:r>
                        <a:rPr lang="en-US" sz="1300" b="1" dirty="0">
                          <a:solidFill>
                            <a:srgbClr val="C00000"/>
                          </a:solidFill>
                          <a:effectLst/>
                          <a:highlight>
                            <a:srgbClr val="FFFF00"/>
                          </a:highlight>
                        </a:rPr>
                        <a:t>The EXIT</a:t>
                      </a:r>
                    </a:p>
                  </a:txBody>
                  <a:tcPr anchor="ctr">
                    <a:lnL>
                      <a:noFill/>
                    </a:lnL>
                    <a:lnR>
                      <a:noFill/>
                    </a:lnR>
                    <a:lnT>
                      <a:noFill/>
                    </a:lnT>
                    <a:lnB>
                      <a:noFill/>
                    </a:lnB>
                    <a:solidFill>
                      <a:srgbClr val="F9F9F9"/>
                    </a:solidFill>
                  </a:tcPr>
                </a:tc>
                <a:extLst>
                  <a:ext uri="{0D108BD9-81ED-4DB2-BD59-A6C34878D82A}">
                    <a16:rowId xmlns:a16="http://schemas.microsoft.com/office/drawing/2014/main" val="2306734108"/>
                  </a:ext>
                </a:extLst>
              </a:tr>
              <a:tr h="0">
                <a:tc>
                  <a:txBody>
                    <a:bodyPr/>
                    <a:lstStyle/>
                    <a:p>
                      <a:r>
                        <a:rPr lang="en-US" sz="1300" b="1" dirty="0">
                          <a:solidFill>
                            <a:srgbClr val="C00000"/>
                          </a:solidFill>
                          <a:effectLst/>
                        </a:rPr>
                        <a:t>47.</a:t>
                      </a:r>
                      <a:endParaRPr lang="en-US" sz="1300" dirty="0">
                        <a:solidFill>
                          <a:srgbClr val="C00000"/>
                        </a:solidFill>
                        <a:effectLst/>
                      </a:endParaRPr>
                    </a:p>
                  </a:txBody>
                  <a:tcPr anchor="ctr">
                    <a:lnL>
                      <a:noFill/>
                    </a:lnL>
                    <a:lnR>
                      <a:noFill/>
                    </a:lnR>
                    <a:lnT>
                      <a:noFill/>
                    </a:lnT>
                    <a:lnB>
                      <a:noFill/>
                    </a:lnB>
                    <a:solidFill>
                      <a:srgbClr val="FFFFFF"/>
                    </a:solidFill>
                  </a:tcPr>
                </a:tc>
                <a:tc>
                  <a:txBody>
                    <a:bodyPr/>
                    <a:lstStyle/>
                    <a:p>
                      <a:r>
                        <a:rPr lang="en-US" sz="1300" dirty="0">
                          <a:solidFill>
                            <a:srgbClr val="C00000"/>
                          </a:solidFill>
                          <a:effectLst/>
                        </a:rPr>
                        <a:t>Massachusetts (47)</a:t>
                      </a:r>
                    </a:p>
                  </a:txBody>
                  <a:tcPr anchor="ctr">
                    <a:lnL>
                      <a:noFill/>
                    </a:lnL>
                    <a:lnR>
                      <a:noFill/>
                    </a:lnR>
                    <a:lnT>
                      <a:noFill/>
                    </a:lnT>
                    <a:lnB>
                      <a:noFill/>
                    </a:lnB>
                    <a:solidFill>
                      <a:srgbClr val="FFFFFF"/>
                    </a:solidFill>
                  </a:tcPr>
                </a:tc>
                <a:extLst>
                  <a:ext uri="{0D108BD9-81ED-4DB2-BD59-A6C34878D82A}">
                    <a16:rowId xmlns:a16="http://schemas.microsoft.com/office/drawing/2014/main" val="1916296570"/>
                  </a:ext>
                </a:extLst>
              </a:tr>
              <a:tr h="0">
                <a:tc>
                  <a:txBody>
                    <a:bodyPr/>
                    <a:lstStyle/>
                    <a:p>
                      <a:r>
                        <a:rPr lang="en-US" sz="1300" b="1" dirty="0">
                          <a:solidFill>
                            <a:srgbClr val="C00000"/>
                          </a:solidFill>
                          <a:effectLst/>
                        </a:rPr>
                        <a:t>48.</a:t>
                      </a:r>
                      <a:endParaRPr lang="en-US" sz="1300" dirty="0">
                        <a:solidFill>
                          <a:srgbClr val="C00000"/>
                        </a:solidFill>
                        <a:effectLst/>
                      </a:endParaRPr>
                    </a:p>
                  </a:txBody>
                  <a:tcPr anchor="ctr">
                    <a:lnL>
                      <a:noFill/>
                    </a:lnL>
                    <a:lnR>
                      <a:noFill/>
                    </a:lnR>
                    <a:lnT>
                      <a:noFill/>
                    </a:lnT>
                    <a:lnB>
                      <a:noFill/>
                    </a:lnB>
                    <a:solidFill>
                      <a:srgbClr val="F9F9F9"/>
                    </a:solidFill>
                  </a:tcPr>
                </a:tc>
                <a:tc>
                  <a:txBody>
                    <a:bodyPr/>
                    <a:lstStyle/>
                    <a:p>
                      <a:r>
                        <a:rPr lang="en-US" sz="1300" dirty="0">
                          <a:solidFill>
                            <a:srgbClr val="C00000"/>
                          </a:solidFill>
                          <a:effectLst/>
                        </a:rPr>
                        <a:t>New Jersey (44)</a:t>
                      </a:r>
                    </a:p>
                  </a:txBody>
                  <a:tcPr anchor="ctr">
                    <a:lnL>
                      <a:noFill/>
                    </a:lnL>
                    <a:lnR>
                      <a:noFill/>
                    </a:lnR>
                    <a:lnT>
                      <a:noFill/>
                    </a:lnT>
                    <a:lnB>
                      <a:noFill/>
                    </a:lnB>
                    <a:solidFill>
                      <a:srgbClr val="F9F9F9"/>
                    </a:solidFill>
                  </a:tcPr>
                </a:tc>
                <a:extLst>
                  <a:ext uri="{0D108BD9-81ED-4DB2-BD59-A6C34878D82A}">
                    <a16:rowId xmlns:a16="http://schemas.microsoft.com/office/drawing/2014/main" val="1470982607"/>
                  </a:ext>
                </a:extLst>
              </a:tr>
              <a:tr h="0">
                <a:tc>
                  <a:txBody>
                    <a:bodyPr/>
                    <a:lstStyle/>
                    <a:p>
                      <a:r>
                        <a:rPr lang="en-US" sz="1300" b="1" dirty="0">
                          <a:solidFill>
                            <a:srgbClr val="C00000"/>
                          </a:solidFill>
                          <a:effectLst/>
                        </a:rPr>
                        <a:t>49.</a:t>
                      </a:r>
                      <a:endParaRPr lang="en-US" sz="1300" dirty="0">
                        <a:solidFill>
                          <a:srgbClr val="C00000"/>
                        </a:solidFill>
                        <a:effectLst/>
                      </a:endParaRPr>
                    </a:p>
                  </a:txBody>
                  <a:tcPr anchor="ctr">
                    <a:lnL>
                      <a:noFill/>
                    </a:lnL>
                    <a:lnR>
                      <a:noFill/>
                    </a:lnR>
                    <a:lnT>
                      <a:noFill/>
                    </a:lnT>
                    <a:lnB>
                      <a:noFill/>
                    </a:lnB>
                    <a:solidFill>
                      <a:srgbClr val="FFFFFF"/>
                    </a:solidFill>
                  </a:tcPr>
                </a:tc>
                <a:tc>
                  <a:txBody>
                    <a:bodyPr/>
                    <a:lstStyle/>
                    <a:p>
                      <a:r>
                        <a:rPr lang="en-US" sz="1300" dirty="0">
                          <a:solidFill>
                            <a:srgbClr val="C00000"/>
                          </a:solidFill>
                          <a:effectLst/>
                        </a:rPr>
                        <a:t>Illinois (50)</a:t>
                      </a:r>
                    </a:p>
                  </a:txBody>
                  <a:tcPr anchor="ctr">
                    <a:lnL>
                      <a:noFill/>
                    </a:lnL>
                    <a:lnR>
                      <a:noFill/>
                    </a:lnR>
                    <a:lnT>
                      <a:noFill/>
                    </a:lnT>
                    <a:lnB>
                      <a:noFill/>
                    </a:lnB>
                    <a:solidFill>
                      <a:srgbClr val="FFFFFF"/>
                    </a:solidFill>
                  </a:tcPr>
                </a:tc>
                <a:extLst>
                  <a:ext uri="{0D108BD9-81ED-4DB2-BD59-A6C34878D82A}">
                    <a16:rowId xmlns:a16="http://schemas.microsoft.com/office/drawing/2014/main" val="3498750969"/>
                  </a:ext>
                </a:extLst>
              </a:tr>
              <a:tr h="0">
                <a:tc>
                  <a:txBody>
                    <a:bodyPr/>
                    <a:lstStyle/>
                    <a:p>
                      <a:r>
                        <a:rPr lang="en-US" sz="1300" b="1" dirty="0">
                          <a:solidFill>
                            <a:srgbClr val="C00000"/>
                          </a:solidFill>
                          <a:effectLst/>
                        </a:rPr>
                        <a:t>50.</a:t>
                      </a:r>
                      <a:endParaRPr lang="en-US" sz="1300" dirty="0">
                        <a:solidFill>
                          <a:srgbClr val="C00000"/>
                        </a:solidFill>
                        <a:effectLst/>
                      </a:endParaRPr>
                    </a:p>
                  </a:txBody>
                  <a:tcPr anchor="ctr">
                    <a:lnL>
                      <a:noFill/>
                    </a:lnL>
                    <a:lnR>
                      <a:noFill/>
                    </a:lnR>
                    <a:lnT>
                      <a:noFill/>
                    </a:lnT>
                    <a:lnB>
                      <a:noFill/>
                    </a:lnB>
                    <a:solidFill>
                      <a:srgbClr val="F9F9F9"/>
                    </a:solidFill>
                  </a:tcPr>
                </a:tc>
                <a:tc>
                  <a:txBody>
                    <a:bodyPr/>
                    <a:lstStyle/>
                    <a:p>
                      <a:r>
                        <a:rPr lang="en-US" sz="1300" dirty="0">
                          <a:solidFill>
                            <a:srgbClr val="C00000"/>
                          </a:solidFill>
                          <a:effectLst/>
                        </a:rPr>
                        <a:t>California (49)</a:t>
                      </a:r>
                    </a:p>
                  </a:txBody>
                  <a:tcPr anchor="ctr">
                    <a:lnL>
                      <a:noFill/>
                    </a:lnL>
                    <a:lnR>
                      <a:noFill/>
                    </a:lnR>
                    <a:lnT>
                      <a:noFill/>
                    </a:lnT>
                    <a:lnB>
                      <a:noFill/>
                    </a:lnB>
                    <a:solidFill>
                      <a:srgbClr val="F9F9F9"/>
                    </a:solidFill>
                  </a:tcPr>
                </a:tc>
                <a:extLst>
                  <a:ext uri="{0D108BD9-81ED-4DB2-BD59-A6C34878D82A}">
                    <a16:rowId xmlns:a16="http://schemas.microsoft.com/office/drawing/2014/main" val="3961968626"/>
                  </a:ext>
                </a:extLst>
              </a:tr>
            </a:tbl>
          </a:graphicData>
        </a:graphic>
      </p:graphicFrame>
      <p:sp>
        <p:nvSpPr>
          <p:cNvPr id="20" name="Arrow: Right 19">
            <a:extLst>
              <a:ext uri="{FF2B5EF4-FFF2-40B4-BE49-F238E27FC236}">
                <a16:creationId xmlns:a16="http://schemas.microsoft.com/office/drawing/2014/main" id="{930ECDD2-E402-4DEC-B9C6-013DCF4BC3AF}"/>
              </a:ext>
            </a:extLst>
          </p:cNvPr>
          <p:cNvSpPr/>
          <p:nvPr/>
        </p:nvSpPr>
        <p:spPr>
          <a:xfrm rot="20760000">
            <a:off x="406199" y="1899120"/>
            <a:ext cx="233749" cy="297117"/>
          </a:xfrm>
          <a:prstGeom prst="rightArrow">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1" name="Arrow: Right 20">
            <a:extLst>
              <a:ext uri="{FF2B5EF4-FFF2-40B4-BE49-F238E27FC236}">
                <a16:creationId xmlns:a16="http://schemas.microsoft.com/office/drawing/2014/main" id="{CB599B56-431B-4A83-B07A-4E2C8B59F33B}"/>
              </a:ext>
            </a:extLst>
          </p:cNvPr>
          <p:cNvSpPr/>
          <p:nvPr/>
        </p:nvSpPr>
        <p:spPr>
          <a:xfrm rot="20760000">
            <a:off x="350440" y="4313800"/>
            <a:ext cx="233749" cy="297117"/>
          </a:xfrm>
          <a:prstGeom prst="rightArrow">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 name="Arrow: Right 16">
            <a:extLst>
              <a:ext uri="{FF2B5EF4-FFF2-40B4-BE49-F238E27FC236}">
                <a16:creationId xmlns:a16="http://schemas.microsoft.com/office/drawing/2014/main" id="{1238F2A7-0DC9-46CF-8C87-752E349B307C}"/>
              </a:ext>
            </a:extLst>
          </p:cNvPr>
          <p:cNvSpPr/>
          <p:nvPr/>
        </p:nvSpPr>
        <p:spPr>
          <a:xfrm rot="840000" flipH="1">
            <a:off x="11329394" y="3636573"/>
            <a:ext cx="233749" cy="297117"/>
          </a:xfrm>
          <a:prstGeom prst="rightArrow">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7" name="Arrow: Right 26">
            <a:extLst>
              <a:ext uri="{FF2B5EF4-FFF2-40B4-BE49-F238E27FC236}">
                <a16:creationId xmlns:a16="http://schemas.microsoft.com/office/drawing/2014/main" id="{2824E7D4-C8B7-4E59-AE0A-D1E343A1FDFA}"/>
              </a:ext>
            </a:extLst>
          </p:cNvPr>
          <p:cNvSpPr/>
          <p:nvPr/>
        </p:nvSpPr>
        <p:spPr>
          <a:xfrm rot="20760000">
            <a:off x="2272020" y="3036794"/>
            <a:ext cx="233749" cy="297117"/>
          </a:xfrm>
          <a:prstGeom prst="rightArrow">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4" name="Arrow: Right 23">
            <a:extLst>
              <a:ext uri="{FF2B5EF4-FFF2-40B4-BE49-F238E27FC236}">
                <a16:creationId xmlns:a16="http://schemas.microsoft.com/office/drawing/2014/main" id="{B45527DA-DC03-4E14-8A2D-081D9658A26C}"/>
              </a:ext>
            </a:extLst>
          </p:cNvPr>
          <p:cNvSpPr/>
          <p:nvPr/>
        </p:nvSpPr>
        <p:spPr>
          <a:xfrm rot="840000" flipH="1">
            <a:off x="11535921" y="3005590"/>
            <a:ext cx="233749" cy="297117"/>
          </a:xfrm>
          <a:prstGeom prst="rightArrow">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34418956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FF8381BD-D2F1-4DE6-AB03-C17274E237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290" y="770079"/>
            <a:ext cx="5514437" cy="5514437"/>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28;p28">
            <a:extLst>
              <a:ext uri="{FF2B5EF4-FFF2-40B4-BE49-F238E27FC236}">
                <a16:creationId xmlns:a16="http://schemas.microsoft.com/office/drawing/2014/main" id="{3769681D-C8EE-41AB-A120-FDB67910996F}"/>
              </a:ext>
            </a:extLst>
          </p:cNvPr>
          <p:cNvSpPr txBox="1"/>
          <p:nvPr/>
        </p:nvSpPr>
        <p:spPr>
          <a:xfrm>
            <a:off x="10820610" y="6351250"/>
            <a:ext cx="477751" cy="506750"/>
          </a:xfrm>
          <a:prstGeom prst="rect">
            <a:avLst/>
          </a:prstGeom>
          <a:noFill/>
          <a:ln>
            <a:noFill/>
          </a:ln>
        </p:spPr>
        <p:txBody>
          <a:bodyPr spcFirstLastPara="1" wrap="square" lIns="121900" tIns="60933" rIns="121900" bIns="60933"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1"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sz="1200" b="1"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4" name="Arrow: Right 3">
            <a:extLst>
              <a:ext uri="{FF2B5EF4-FFF2-40B4-BE49-F238E27FC236}">
                <a16:creationId xmlns:a16="http://schemas.microsoft.com/office/drawing/2014/main" id="{CB35C473-032A-4F96-AAB8-3518BA37DE68}"/>
              </a:ext>
            </a:extLst>
          </p:cNvPr>
          <p:cNvSpPr/>
          <p:nvPr/>
        </p:nvSpPr>
        <p:spPr>
          <a:xfrm rot="20760000">
            <a:off x="7982987" y="5023357"/>
            <a:ext cx="219922" cy="333887"/>
          </a:xfrm>
          <a:prstGeom prst="rightArrow">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cxnSp>
        <p:nvCxnSpPr>
          <p:cNvPr id="5" name="Straight Connector 4">
            <a:extLst>
              <a:ext uri="{FF2B5EF4-FFF2-40B4-BE49-F238E27FC236}">
                <a16:creationId xmlns:a16="http://schemas.microsoft.com/office/drawing/2014/main" id="{D62FA528-3ACC-49A1-A8F6-A64514171133}"/>
              </a:ext>
            </a:extLst>
          </p:cNvPr>
          <p:cNvCxnSpPr>
            <a:cxnSpLocks/>
          </p:cNvCxnSpPr>
          <p:nvPr/>
        </p:nvCxnSpPr>
        <p:spPr>
          <a:xfrm>
            <a:off x="1334939" y="1303669"/>
            <a:ext cx="461513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E5406B7D-531E-443E-BDEE-6690A4DBFBCA}"/>
              </a:ext>
            </a:extLst>
          </p:cNvPr>
          <p:cNvSpPr/>
          <p:nvPr/>
        </p:nvSpPr>
        <p:spPr>
          <a:xfrm>
            <a:off x="7192887" y="3755832"/>
            <a:ext cx="937210" cy="708689"/>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Google Shape;129;p28">
            <a:extLst>
              <a:ext uri="{FF2B5EF4-FFF2-40B4-BE49-F238E27FC236}">
                <a16:creationId xmlns:a16="http://schemas.microsoft.com/office/drawing/2014/main" id="{C81D9641-DB9A-41BF-84CE-4A62E2589297}"/>
              </a:ext>
            </a:extLst>
          </p:cNvPr>
          <p:cNvSpPr txBox="1"/>
          <p:nvPr/>
        </p:nvSpPr>
        <p:spPr>
          <a:xfrm>
            <a:off x="415847" y="169149"/>
            <a:ext cx="11360306" cy="581891"/>
          </a:xfrm>
          <a:prstGeom prst="rect">
            <a:avLst/>
          </a:prstGeom>
          <a:noFill/>
          <a:ln>
            <a:noFill/>
          </a:ln>
        </p:spPr>
        <p:txBody>
          <a:bodyPr spcFirstLastPara="1" wrap="square" lIns="121900" tIns="60933" rIns="121900" bIns="60933" anchor="t" anchorCtr="0">
            <a:noAutofit/>
          </a:bodyPr>
          <a:lstStyle/>
          <a:p>
            <a:pPr marL="457189" marR="0" lvl="0" indent="-156629" algn="ctr" defTabSz="914400" rtl="0" eaLnBrk="1" fontAlgn="auto" latinLnBrk="0" hangingPunct="1">
              <a:lnSpc>
                <a:spcPct val="100000"/>
              </a:lnSpc>
              <a:spcBef>
                <a:spcPts val="0"/>
              </a:spcBef>
              <a:spcAft>
                <a:spcPts val="0"/>
              </a:spcAft>
              <a:buClr>
                <a:srgbClr val="0070C0"/>
              </a:buClr>
              <a:buSzPts val="1200"/>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Calibri"/>
                <a:cs typeface="Calibri"/>
                <a:sym typeface="Calibri"/>
              </a:rPr>
              <a:t>Speaking of Moving: </a:t>
            </a:r>
            <a:r>
              <a:rPr kumimoji="0" lang="en-US" sz="2400" b="1" i="0" u="none" strike="noStrike" kern="1200" cap="none" spc="0" normalizeH="0" baseline="0" noProof="0" dirty="0">
                <a:ln>
                  <a:noFill/>
                </a:ln>
                <a:solidFill>
                  <a:srgbClr val="000000"/>
                </a:solidFill>
                <a:effectLst/>
                <a:highlight>
                  <a:srgbClr val="FFFF00"/>
                </a:highlight>
                <a:uLnTx/>
                <a:uFillTx/>
                <a:latin typeface="Calibri"/>
                <a:ea typeface="Calibri"/>
                <a:cs typeface="Calibri"/>
                <a:sym typeface="Calibri"/>
              </a:rPr>
              <a:t>18-29 YO’s have moved Home </a:t>
            </a:r>
            <a:r>
              <a:rPr kumimoji="0" lang="en-US" sz="2400" b="1" i="0" u="none" strike="noStrike" kern="1200" cap="none" spc="0" normalizeH="0" baseline="0" noProof="0" dirty="0">
                <a:ln>
                  <a:noFill/>
                </a:ln>
                <a:solidFill>
                  <a:srgbClr val="000000"/>
                </a:solidFill>
                <a:effectLst/>
                <a:uLnTx/>
                <a:uFillTx/>
                <a:latin typeface="Calibri"/>
                <a:ea typeface="Calibri"/>
                <a:cs typeface="Calibri"/>
                <a:sym typeface="Calibri"/>
              </a:rPr>
              <a:t>– Highest  Percentage in History</a:t>
            </a:r>
            <a:endParaRPr kumimoji="0" sz="1867"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cxnSp>
        <p:nvCxnSpPr>
          <p:cNvPr id="11" name="Google Shape;133;p28">
            <a:extLst>
              <a:ext uri="{FF2B5EF4-FFF2-40B4-BE49-F238E27FC236}">
                <a16:creationId xmlns:a16="http://schemas.microsoft.com/office/drawing/2014/main" id="{63CEBF68-81A5-4C02-B469-4682A818D3D0}"/>
              </a:ext>
            </a:extLst>
          </p:cNvPr>
          <p:cNvCxnSpPr>
            <a:cxnSpLocks/>
          </p:cNvCxnSpPr>
          <p:nvPr/>
        </p:nvCxnSpPr>
        <p:spPr>
          <a:xfrm>
            <a:off x="0" y="760559"/>
            <a:ext cx="12192000" cy="0"/>
          </a:xfrm>
          <a:prstGeom prst="straightConnector1">
            <a:avLst/>
          </a:prstGeom>
          <a:noFill/>
          <a:ln w="57150" cap="flat" cmpd="sng">
            <a:solidFill>
              <a:schemeClr val="dk1"/>
            </a:solidFill>
            <a:prstDash val="solid"/>
            <a:round/>
            <a:headEnd type="none" w="sm" len="sm"/>
            <a:tailEnd type="none" w="sm" len="sm"/>
          </a:ln>
        </p:spPr>
      </p:cxnSp>
      <p:sp>
        <p:nvSpPr>
          <p:cNvPr id="13" name="TextBox 12">
            <a:extLst>
              <a:ext uri="{FF2B5EF4-FFF2-40B4-BE49-F238E27FC236}">
                <a16:creationId xmlns:a16="http://schemas.microsoft.com/office/drawing/2014/main" id="{CF71013D-9893-4573-99E6-B56A0CDEA043}"/>
              </a:ext>
            </a:extLst>
          </p:cNvPr>
          <p:cNvSpPr txBox="1"/>
          <p:nvPr/>
        </p:nvSpPr>
        <p:spPr>
          <a:xfrm>
            <a:off x="541577" y="5953165"/>
            <a:ext cx="6113584"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rPr>
              <a:t>https://www.visualcapitalist.com/us-young-adults-living-with-their-parents/</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12" name="TextBox 11">
            <a:extLst>
              <a:ext uri="{FF2B5EF4-FFF2-40B4-BE49-F238E27FC236}">
                <a16:creationId xmlns:a16="http://schemas.microsoft.com/office/drawing/2014/main" id="{4D21A99B-797F-4892-8DD7-CB440FC20CB6}"/>
              </a:ext>
            </a:extLst>
          </p:cNvPr>
          <p:cNvSpPr txBox="1"/>
          <p:nvPr/>
        </p:nvSpPr>
        <p:spPr>
          <a:xfrm>
            <a:off x="5181600" y="2579077"/>
            <a:ext cx="73855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030A0"/>
                </a:solidFill>
                <a:effectLst/>
                <a:uLnTx/>
                <a:uFillTx/>
                <a:latin typeface="Calibri" panose="020F0502020204030204"/>
                <a:ea typeface="+mn-ea"/>
                <a:cs typeface="+mn-cs"/>
              </a:rPr>
              <a:t>WW II</a:t>
            </a:r>
          </a:p>
        </p:txBody>
      </p:sp>
      <p:sp>
        <p:nvSpPr>
          <p:cNvPr id="15" name="TextBox 14">
            <a:extLst>
              <a:ext uri="{FF2B5EF4-FFF2-40B4-BE49-F238E27FC236}">
                <a16:creationId xmlns:a16="http://schemas.microsoft.com/office/drawing/2014/main" id="{DBF8E0D3-234F-46F2-865A-53770F9C84F2}"/>
              </a:ext>
            </a:extLst>
          </p:cNvPr>
          <p:cNvSpPr txBox="1"/>
          <p:nvPr/>
        </p:nvSpPr>
        <p:spPr>
          <a:xfrm>
            <a:off x="7286417" y="3964309"/>
            <a:ext cx="101090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Covid19</a:t>
            </a:r>
          </a:p>
        </p:txBody>
      </p:sp>
      <p:sp>
        <p:nvSpPr>
          <p:cNvPr id="2" name="TextBox 1">
            <a:extLst>
              <a:ext uri="{FF2B5EF4-FFF2-40B4-BE49-F238E27FC236}">
                <a16:creationId xmlns:a16="http://schemas.microsoft.com/office/drawing/2014/main" id="{89399677-CBE7-4D11-A2CF-B4670272FC70}"/>
              </a:ext>
            </a:extLst>
          </p:cNvPr>
          <p:cNvSpPr txBox="1"/>
          <p:nvPr/>
        </p:nvSpPr>
        <p:spPr>
          <a:xfrm>
            <a:off x="8214822" y="1591551"/>
            <a:ext cx="3449353"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Question: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Where will 18-29 year old’s be living if Mom &amp; Dad can </a:t>
            </a:r>
            <a:r>
              <a:rPr kumimoji="0" lang="en-US" sz="2000" b="1"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rPr>
              <a:t>do remote work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from a farm </a:t>
            </a:r>
            <a:r>
              <a:rPr lang="en-US" sz="2000" dirty="0">
                <a:solidFill>
                  <a:prstClr val="black"/>
                </a:solidFill>
                <a:latin typeface="Arial" panose="020B0604020202020204" pitchFamily="34" charset="0"/>
                <a:cs typeface="Arial" panose="020B0604020202020204" pitchFamily="34" charset="0"/>
              </a:rPr>
              <a:t>lake, beach, mountains -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and this demographic can also do remote work?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rPr>
              <a:t>Not in NY, NJ, DC, </a:t>
            </a:r>
            <a:r>
              <a:rPr lang="en-US" sz="2000" b="1" dirty="0">
                <a:solidFill>
                  <a:prstClr val="black"/>
                </a:solidFill>
                <a:highlight>
                  <a:srgbClr val="FFFF00"/>
                </a:highlight>
                <a:latin typeface="Arial" panose="020B0604020202020204" pitchFamily="34" charset="0"/>
                <a:cs typeface="Arial" panose="020B0604020202020204" pitchFamily="34" charset="0"/>
              </a:rPr>
              <a:t>SF</a:t>
            </a:r>
            <a:r>
              <a:rPr kumimoji="0" lang="en-US" sz="2000" b="1"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rPr>
              <a:t>, LA, CHI or even Atlanta</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Try NC, SC</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TN, TX, AZ, FL.</a:t>
            </a:r>
          </a:p>
        </p:txBody>
      </p:sp>
      <p:sp>
        <p:nvSpPr>
          <p:cNvPr id="6" name="Arrow: Curved Left 5">
            <a:extLst>
              <a:ext uri="{FF2B5EF4-FFF2-40B4-BE49-F238E27FC236}">
                <a16:creationId xmlns:a16="http://schemas.microsoft.com/office/drawing/2014/main" id="{604623E1-6236-494B-A44B-C70598A2C3F7}"/>
              </a:ext>
            </a:extLst>
          </p:cNvPr>
          <p:cNvSpPr/>
          <p:nvPr/>
        </p:nvSpPr>
        <p:spPr>
          <a:xfrm>
            <a:off x="11544300" y="2068830"/>
            <a:ext cx="579120" cy="315468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53628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CCIM Color">
      <a:dk1>
        <a:srgbClr val="333333"/>
      </a:dk1>
      <a:lt1>
        <a:srgbClr val="FFFFFF"/>
      </a:lt1>
      <a:dk2>
        <a:srgbClr val="000000"/>
      </a:dk2>
      <a:lt2>
        <a:srgbClr val="FFFFFF"/>
      </a:lt2>
      <a:accent1>
        <a:srgbClr val="BE0F34"/>
      </a:accent1>
      <a:accent2>
        <a:srgbClr val="CDCDCD"/>
      </a:accent2>
      <a:accent3>
        <a:srgbClr val="666666"/>
      </a:accent3>
      <a:accent4>
        <a:srgbClr val="C27D05"/>
      </a:accent4>
      <a:accent5>
        <a:srgbClr val="FBA849"/>
      </a:accent5>
      <a:accent6>
        <a:srgbClr val="333333"/>
      </a:accent6>
      <a:hlink>
        <a:srgbClr val="C17C08"/>
      </a:hlink>
      <a:folHlink>
        <a:srgbClr val="C27C07"/>
      </a:folHlink>
    </a:clrScheme>
    <a:fontScheme name="Vice">
      <a:majorFont>
        <a:latin typeface="Exo SemiBold"/>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022185711EF84D990C0BDC381AA4CA" ma:contentTypeVersion="12" ma:contentTypeDescription="Create a new document." ma:contentTypeScope="" ma:versionID="23b8dbcc5190fde8470019f3843f204e">
  <xsd:schema xmlns:xsd="http://www.w3.org/2001/XMLSchema" xmlns:xs="http://www.w3.org/2001/XMLSchema" xmlns:p="http://schemas.microsoft.com/office/2006/metadata/properties" xmlns:ns2="7e861430-83ce-4fcf-834e-4907aa4b2f06" xmlns:ns3="fe48162b-f92f-44d4-8923-b9538a85209f" targetNamespace="http://schemas.microsoft.com/office/2006/metadata/properties" ma:root="true" ma:fieldsID="b45da11f2e1883da12d2d0c16c827fa0" ns2:_="" ns3:_="">
    <xsd:import namespace="7e861430-83ce-4fcf-834e-4907aa4b2f06"/>
    <xsd:import namespace="fe48162b-f92f-44d4-8923-b9538a85209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AutoKeyPoints" minOccurs="0"/>
                <xsd:element ref="ns3:MediaServiceKeyPoints" minOccurs="0"/>
                <xsd:element ref="ns3:MediaServiceDateTaken" minOccurs="0"/>
                <xsd:element ref="ns3:MediaServiceLocation"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861430-83ce-4fcf-834e-4907aa4b2f0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e48162b-f92f-44d4-8923-b9538a85209f"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ED91418-2AE3-463C-880E-4DD632FA43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e861430-83ce-4fcf-834e-4907aa4b2f06"/>
    <ds:schemaRef ds:uri="fe48162b-f92f-44d4-8923-b9538a8520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1A9F4BE-75CF-43B1-8E04-30ADAA7835F1}">
  <ds:schemaRefs>
    <ds:schemaRef ds:uri="http://schemas.microsoft.com/sharepoint/v3/contenttype/forms"/>
  </ds:schemaRefs>
</ds:datastoreItem>
</file>

<file path=customXml/itemProps3.xml><?xml version="1.0" encoding="utf-8"?>
<ds:datastoreItem xmlns:ds="http://schemas.openxmlformats.org/officeDocument/2006/customXml" ds:itemID="{9A95D701-C085-466C-98D7-24BCAF5ABE67}">
  <ds:schemaRefs>
    <ds:schemaRef ds:uri="http://schemas.microsoft.com/office/2006/metadata/properties"/>
    <ds:schemaRef ds:uri="http://www.w3.org/XML/1998/namespace"/>
    <ds:schemaRef ds:uri="http://purl.org/dc/elements/1.1/"/>
    <ds:schemaRef ds:uri="http://purl.org/dc/terms/"/>
    <ds:schemaRef ds:uri="1317a37f-e660-4385-a83b-b9b34327e5ec"/>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93a11333-cdc1-4abe-b62d-b36b92c1286c"/>
  </ds:schemaRefs>
</ds:datastoreItem>
</file>

<file path=docProps/app.xml><?xml version="1.0" encoding="utf-8"?>
<Properties xmlns="http://schemas.openxmlformats.org/officeDocument/2006/extended-properties" xmlns:vt="http://schemas.openxmlformats.org/officeDocument/2006/docPropsVTypes">
  <Template>RMA Branded Powerpoint_Corporate widescreen 18 FOR WEBINARS 2020 (2)</Template>
  <TotalTime>5447</TotalTime>
  <Words>5867</Words>
  <Application>Microsoft Office PowerPoint</Application>
  <PresentationFormat>Widescreen</PresentationFormat>
  <Paragraphs>498</Paragraphs>
  <Slides>42</Slides>
  <Notes>0</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42</vt:i4>
      </vt:variant>
    </vt:vector>
  </HeadingPairs>
  <TitlesOfParts>
    <vt:vector size="60" baseType="lpstr">
      <vt:lpstr>Arial</vt:lpstr>
      <vt:lpstr>Calibri</vt:lpstr>
      <vt:lpstr>Calibri Light</vt:lpstr>
      <vt:lpstr>davis-sans</vt:lpstr>
      <vt:lpstr>Exo SemiBold</vt:lpstr>
      <vt:lpstr>Georgia</vt:lpstr>
      <vt:lpstr>Guardian Egyptian ACBJ Web</vt:lpstr>
      <vt:lpstr>Guardian Text Egyptian ACBJ Web</vt:lpstr>
      <vt:lpstr>Helvetica</vt:lpstr>
      <vt:lpstr>Helvetica Neue</vt:lpstr>
      <vt:lpstr>MaisonNeue</vt:lpstr>
      <vt:lpstr>Montserrat Light</vt:lpstr>
      <vt:lpstr>Open Sans</vt:lpstr>
      <vt:lpstr>PT Serif</vt:lpstr>
      <vt:lpstr>Roboto</vt:lpstr>
      <vt:lpstr>Wingdings</vt:lpstr>
      <vt:lpstr>Office Theme</vt:lpstr>
      <vt:lpstr>2_Office Theme</vt:lpstr>
      <vt:lpstr>PowerPoint Presentation</vt:lpstr>
      <vt:lpstr>PowerPoint Presentation</vt:lpstr>
      <vt:lpstr>2021 Outlook: The Year of Yogi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Last Mile Logistics: The Final and Most Expensive Link In the Supply Chain</vt:lpstr>
      <vt:lpstr>PowerPoint Presentation</vt:lpstr>
      <vt:lpstr>PowerPoint Presentation</vt:lpstr>
      <vt:lpstr>PowerPoint Presentation</vt:lpstr>
      <vt:lpstr>PowerPoint Presentation</vt:lpstr>
      <vt:lpstr>PowerPoint Presentation</vt:lpstr>
      <vt:lpstr>PowerPoint Presentation</vt:lpstr>
    </vt:vector>
  </TitlesOfParts>
  <Company>Saul Ewing LLP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MacCormick, Marissa L.</dc:creator>
  <cp:lastModifiedBy>Becca Cockman</cp:lastModifiedBy>
  <cp:revision>184</cp:revision>
  <dcterms:created xsi:type="dcterms:W3CDTF">2020-03-20T14:37:54Z</dcterms:created>
  <dcterms:modified xsi:type="dcterms:W3CDTF">2021-02-24T18:05:43Z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0x01010080022185711EF84D990C0BDC381AA4CA</vt:lpwstr>
  </property>
  <property fmtid="{D5CDD505-2E9C-101B-9397-08002B2CF9AE}" pid="3" name="Order">
    <vt:r8>3200</vt:r8>
  </property>
</Properties>
</file>